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0" r:id="rId2"/>
    <p:sldId id="257" r:id="rId3"/>
    <p:sldId id="258" r:id="rId4"/>
    <p:sldId id="260" r:id="rId5"/>
    <p:sldId id="261" r:id="rId6"/>
    <p:sldId id="262" r:id="rId7"/>
    <p:sldId id="264" r:id="rId8"/>
    <p:sldId id="265" r:id="rId9"/>
    <p:sldId id="266" r:id="rId10"/>
    <p:sldId id="268" r:id="rId11"/>
    <p:sldId id="269" r:id="rId12"/>
  </p:sldIdLst>
  <p:sldSz cx="12192000" cy="6858000"/>
  <p:notesSz cx="6858000" cy="9144000"/>
  <p:defaultTextStyle>
    <a:defPPr>
      <a:defRPr lang="en-B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55"/>
    <p:restoredTop sz="94719"/>
  </p:normalViewPr>
  <p:slideViewPr>
    <p:cSldViewPr snapToGrid="0">
      <p:cViewPr varScale="1">
        <p:scale>
          <a:sx n="123" d="100"/>
          <a:sy n="123" d="100"/>
        </p:scale>
        <p:origin x="6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86E22-53CA-5946-9ACB-651165AA6395}" type="datetimeFigureOut">
              <a:rPr lang="en-BT" smtClean="0"/>
              <a:t>5/28/25</a:t>
            </a:fld>
            <a:endParaRPr lang="en-B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BDD97-700F-A14B-B050-AAF555BEBAC3}" type="slidenum">
              <a:rPr lang="en-BT" smtClean="0"/>
              <a:t>‹#›</a:t>
            </a:fld>
            <a:endParaRPr lang="en-BT"/>
          </a:p>
        </p:txBody>
      </p:sp>
    </p:spTree>
    <p:extLst>
      <p:ext uri="{BB962C8B-B14F-4D97-AF65-F5344CB8AC3E}">
        <p14:creationId xmlns:p14="http://schemas.microsoft.com/office/powerpoint/2010/main" val="50669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T" dirty="0"/>
          </a:p>
        </p:txBody>
      </p:sp>
      <p:sp>
        <p:nvSpPr>
          <p:cNvPr id="4" name="Slide Number Placeholder 3"/>
          <p:cNvSpPr>
            <a:spLocks noGrp="1"/>
          </p:cNvSpPr>
          <p:nvPr>
            <p:ph type="sldNum" sz="quarter" idx="5"/>
          </p:nvPr>
        </p:nvSpPr>
        <p:spPr/>
        <p:txBody>
          <a:bodyPr/>
          <a:lstStyle/>
          <a:p>
            <a:fld id="{50DBDD97-700F-A14B-B050-AAF555BEBAC3}" type="slidenum">
              <a:rPr lang="en-BT" smtClean="0"/>
              <a:t>5</a:t>
            </a:fld>
            <a:endParaRPr lang="en-BT"/>
          </a:p>
        </p:txBody>
      </p:sp>
    </p:spTree>
    <p:extLst>
      <p:ext uri="{BB962C8B-B14F-4D97-AF65-F5344CB8AC3E}">
        <p14:creationId xmlns:p14="http://schemas.microsoft.com/office/powerpoint/2010/main" val="48293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7EC1-780D-7067-27DD-A872AC1012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T"/>
          </a:p>
        </p:txBody>
      </p:sp>
      <p:sp>
        <p:nvSpPr>
          <p:cNvPr id="3" name="Subtitle 2">
            <a:extLst>
              <a:ext uri="{FF2B5EF4-FFF2-40B4-BE49-F238E27FC236}">
                <a16:creationId xmlns:a16="http://schemas.microsoft.com/office/drawing/2014/main" id="{AAC651F1-2C13-D4EA-CF64-66AA82175E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T"/>
          </a:p>
        </p:txBody>
      </p:sp>
      <p:sp>
        <p:nvSpPr>
          <p:cNvPr id="4" name="Date Placeholder 3">
            <a:extLst>
              <a:ext uri="{FF2B5EF4-FFF2-40B4-BE49-F238E27FC236}">
                <a16:creationId xmlns:a16="http://schemas.microsoft.com/office/drawing/2014/main" id="{380D697E-0DB9-8F43-BAD9-53BC52C7D7DF}"/>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5" name="Footer Placeholder 4">
            <a:extLst>
              <a:ext uri="{FF2B5EF4-FFF2-40B4-BE49-F238E27FC236}">
                <a16:creationId xmlns:a16="http://schemas.microsoft.com/office/drawing/2014/main" id="{D99F1D4C-3493-A767-C205-60CB336BB26B}"/>
              </a:ext>
            </a:extLst>
          </p:cNvPr>
          <p:cNvSpPr>
            <a:spLocks noGrp="1"/>
          </p:cNvSpPr>
          <p:nvPr>
            <p:ph type="ftr" sz="quarter" idx="11"/>
          </p:nvPr>
        </p:nvSpPr>
        <p:spPr/>
        <p:txBody>
          <a:bodyPr/>
          <a:lstStyle/>
          <a:p>
            <a:endParaRPr lang="en-BT"/>
          </a:p>
        </p:txBody>
      </p:sp>
      <p:sp>
        <p:nvSpPr>
          <p:cNvPr id="6" name="Slide Number Placeholder 5">
            <a:extLst>
              <a:ext uri="{FF2B5EF4-FFF2-40B4-BE49-F238E27FC236}">
                <a16:creationId xmlns:a16="http://schemas.microsoft.com/office/drawing/2014/main" id="{B10C7CD9-C769-56CD-148D-BE526971E69B}"/>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114589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454B-07F1-C5FB-ABC0-5701A7CCB9C0}"/>
              </a:ext>
            </a:extLst>
          </p:cNvPr>
          <p:cNvSpPr>
            <a:spLocks noGrp="1"/>
          </p:cNvSpPr>
          <p:nvPr>
            <p:ph type="title"/>
          </p:nvPr>
        </p:nvSpPr>
        <p:spPr/>
        <p:txBody>
          <a:bodyPr/>
          <a:lstStyle/>
          <a:p>
            <a:r>
              <a:rPr lang="en-US"/>
              <a:t>Click to edit Master title style</a:t>
            </a:r>
            <a:endParaRPr lang="en-BT"/>
          </a:p>
        </p:txBody>
      </p:sp>
      <p:sp>
        <p:nvSpPr>
          <p:cNvPr id="3" name="Vertical Text Placeholder 2">
            <a:extLst>
              <a:ext uri="{FF2B5EF4-FFF2-40B4-BE49-F238E27FC236}">
                <a16:creationId xmlns:a16="http://schemas.microsoft.com/office/drawing/2014/main" id="{E9FB4DC9-4120-282D-0C0F-286B5367F3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4" name="Date Placeholder 3">
            <a:extLst>
              <a:ext uri="{FF2B5EF4-FFF2-40B4-BE49-F238E27FC236}">
                <a16:creationId xmlns:a16="http://schemas.microsoft.com/office/drawing/2014/main" id="{06D1FACD-9025-7E8B-AC6F-8FD77F95D6D9}"/>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5" name="Footer Placeholder 4">
            <a:extLst>
              <a:ext uri="{FF2B5EF4-FFF2-40B4-BE49-F238E27FC236}">
                <a16:creationId xmlns:a16="http://schemas.microsoft.com/office/drawing/2014/main" id="{6832019D-CB92-7BE9-B17C-8C39CE4A2615}"/>
              </a:ext>
            </a:extLst>
          </p:cNvPr>
          <p:cNvSpPr>
            <a:spLocks noGrp="1"/>
          </p:cNvSpPr>
          <p:nvPr>
            <p:ph type="ftr" sz="quarter" idx="11"/>
          </p:nvPr>
        </p:nvSpPr>
        <p:spPr/>
        <p:txBody>
          <a:bodyPr/>
          <a:lstStyle/>
          <a:p>
            <a:endParaRPr lang="en-BT"/>
          </a:p>
        </p:txBody>
      </p:sp>
      <p:sp>
        <p:nvSpPr>
          <p:cNvPr id="6" name="Slide Number Placeholder 5">
            <a:extLst>
              <a:ext uri="{FF2B5EF4-FFF2-40B4-BE49-F238E27FC236}">
                <a16:creationId xmlns:a16="http://schemas.microsoft.com/office/drawing/2014/main" id="{C491C846-EED9-E40A-2AA0-1061E851317D}"/>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249325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A35564-41BE-B466-E2AB-71289E1FED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T"/>
          </a:p>
        </p:txBody>
      </p:sp>
      <p:sp>
        <p:nvSpPr>
          <p:cNvPr id="3" name="Vertical Text Placeholder 2">
            <a:extLst>
              <a:ext uri="{FF2B5EF4-FFF2-40B4-BE49-F238E27FC236}">
                <a16:creationId xmlns:a16="http://schemas.microsoft.com/office/drawing/2014/main" id="{0B3CC84C-A25B-996B-F235-3173B37963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4" name="Date Placeholder 3">
            <a:extLst>
              <a:ext uri="{FF2B5EF4-FFF2-40B4-BE49-F238E27FC236}">
                <a16:creationId xmlns:a16="http://schemas.microsoft.com/office/drawing/2014/main" id="{B67BAC4D-7BCD-099E-218E-F47040485A8C}"/>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5" name="Footer Placeholder 4">
            <a:extLst>
              <a:ext uri="{FF2B5EF4-FFF2-40B4-BE49-F238E27FC236}">
                <a16:creationId xmlns:a16="http://schemas.microsoft.com/office/drawing/2014/main" id="{DA5E921B-64F4-4215-B939-28876BFCE335}"/>
              </a:ext>
            </a:extLst>
          </p:cNvPr>
          <p:cNvSpPr>
            <a:spLocks noGrp="1"/>
          </p:cNvSpPr>
          <p:nvPr>
            <p:ph type="ftr" sz="quarter" idx="11"/>
          </p:nvPr>
        </p:nvSpPr>
        <p:spPr/>
        <p:txBody>
          <a:bodyPr/>
          <a:lstStyle/>
          <a:p>
            <a:endParaRPr lang="en-BT"/>
          </a:p>
        </p:txBody>
      </p:sp>
      <p:sp>
        <p:nvSpPr>
          <p:cNvPr id="6" name="Slide Number Placeholder 5">
            <a:extLst>
              <a:ext uri="{FF2B5EF4-FFF2-40B4-BE49-F238E27FC236}">
                <a16:creationId xmlns:a16="http://schemas.microsoft.com/office/drawing/2014/main" id="{2238F2F3-948A-1C69-9D3C-FE9E2491B341}"/>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278529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D66D-B179-5A42-B945-C533395347FF}"/>
              </a:ext>
            </a:extLst>
          </p:cNvPr>
          <p:cNvSpPr>
            <a:spLocks noGrp="1"/>
          </p:cNvSpPr>
          <p:nvPr>
            <p:ph type="title"/>
          </p:nvPr>
        </p:nvSpPr>
        <p:spPr/>
        <p:txBody>
          <a:bodyPr/>
          <a:lstStyle/>
          <a:p>
            <a:r>
              <a:rPr lang="en-US"/>
              <a:t>Click to edit Master title style</a:t>
            </a:r>
            <a:endParaRPr lang="en-BT"/>
          </a:p>
        </p:txBody>
      </p:sp>
      <p:sp>
        <p:nvSpPr>
          <p:cNvPr id="3" name="Content Placeholder 2">
            <a:extLst>
              <a:ext uri="{FF2B5EF4-FFF2-40B4-BE49-F238E27FC236}">
                <a16:creationId xmlns:a16="http://schemas.microsoft.com/office/drawing/2014/main" id="{16665B59-7539-F6D8-343F-9ADBFCAAD2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4" name="Date Placeholder 3">
            <a:extLst>
              <a:ext uri="{FF2B5EF4-FFF2-40B4-BE49-F238E27FC236}">
                <a16:creationId xmlns:a16="http://schemas.microsoft.com/office/drawing/2014/main" id="{264B15E7-6238-638F-01CE-37FA7BFEFC06}"/>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5" name="Footer Placeholder 4">
            <a:extLst>
              <a:ext uri="{FF2B5EF4-FFF2-40B4-BE49-F238E27FC236}">
                <a16:creationId xmlns:a16="http://schemas.microsoft.com/office/drawing/2014/main" id="{C80CBED0-7F55-B990-7F9A-49FDFF588F16}"/>
              </a:ext>
            </a:extLst>
          </p:cNvPr>
          <p:cNvSpPr>
            <a:spLocks noGrp="1"/>
          </p:cNvSpPr>
          <p:nvPr>
            <p:ph type="ftr" sz="quarter" idx="11"/>
          </p:nvPr>
        </p:nvSpPr>
        <p:spPr/>
        <p:txBody>
          <a:bodyPr/>
          <a:lstStyle/>
          <a:p>
            <a:endParaRPr lang="en-BT"/>
          </a:p>
        </p:txBody>
      </p:sp>
      <p:sp>
        <p:nvSpPr>
          <p:cNvPr id="6" name="Slide Number Placeholder 5">
            <a:extLst>
              <a:ext uri="{FF2B5EF4-FFF2-40B4-BE49-F238E27FC236}">
                <a16:creationId xmlns:a16="http://schemas.microsoft.com/office/drawing/2014/main" id="{8E27C318-CD72-107D-9DC7-F2CF9101640A}"/>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333466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7CFF-19B0-683D-BF96-86B69D8739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T"/>
          </a:p>
        </p:txBody>
      </p:sp>
      <p:sp>
        <p:nvSpPr>
          <p:cNvPr id="3" name="Text Placeholder 2">
            <a:extLst>
              <a:ext uri="{FF2B5EF4-FFF2-40B4-BE49-F238E27FC236}">
                <a16:creationId xmlns:a16="http://schemas.microsoft.com/office/drawing/2014/main" id="{AC76F0B1-5AEF-7392-2552-883F05B8D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3A6A9E-0A8C-BF91-99EC-DCCDAA91E901}"/>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5" name="Footer Placeholder 4">
            <a:extLst>
              <a:ext uri="{FF2B5EF4-FFF2-40B4-BE49-F238E27FC236}">
                <a16:creationId xmlns:a16="http://schemas.microsoft.com/office/drawing/2014/main" id="{BBF97004-5422-5423-658B-8CF061897165}"/>
              </a:ext>
            </a:extLst>
          </p:cNvPr>
          <p:cNvSpPr>
            <a:spLocks noGrp="1"/>
          </p:cNvSpPr>
          <p:nvPr>
            <p:ph type="ftr" sz="quarter" idx="11"/>
          </p:nvPr>
        </p:nvSpPr>
        <p:spPr/>
        <p:txBody>
          <a:bodyPr/>
          <a:lstStyle/>
          <a:p>
            <a:endParaRPr lang="en-BT"/>
          </a:p>
        </p:txBody>
      </p:sp>
      <p:sp>
        <p:nvSpPr>
          <p:cNvPr id="6" name="Slide Number Placeholder 5">
            <a:extLst>
              <a:ext uri="{FF2B5EF4-FFF2-40B4-BE49-F238E27FC236}">
                <a16:creationId xmlns:a16="http://schemas.microsoft.com/office/drawing/2014/main" id="{DFC4996E-01C8-60DB-D858-86D47D143DCA}"/>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332967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5E54-326D-2089-FF8F-D296F64EE927}"/>
              </a:ext>
            </a:extLst>
          </p:cNvPr>
          <p:cNvSpPr>
            <a:spLocks noGrp="1"/>
          </p:cNvSpPr>
          <p:nvPr>
            <p:ph type="title"/>
          </p:nvPr>
        </p:nvSpPr>
        <p:spPr/>
        <p:txBody>
          <a:bodyPr/>
          <a:lstStyle/>
          <a:p>
            <a:r>
              <a:rPr lang="en-US"/>
              <a:t>Click to edit Master title style</a:t>
            </a:r>
            <a:endParaRPr lang="en-BT"/>
          </a:p>
        </p:txBody>
      </p:sp>
      <p:sp>
        <p:nvSpPr>
          <p:cNvPr id="3" name="Content Placeholder 2">
            <a:extLst>
              <a:ext uri="{FF2B5EF4-FFF2-40B4-BE49-F238E27FC236}">
                <a16:creationId xmlns:a16="http://schemas.microsoft.com/office/drawing/2014/main" id="{8DADDBF2-DCC6-ECA6-93D6-A8374B1AB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4" name="Content Placeholder 3">
            <a:extLst>
              <a:ext uri="{FF2B5EF4-FFF2-40B4-BE49-F238E27FC236}">
                <a16:creationId xmlns:a16="http://schemas.microsoft.com/office/drawing/2014/main" id="{7669FA57-F8D8-5641-9C5A-509695152F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5" name="Date Placeholder 4">
            <a:extLst>
              <a:ext uri="{FF2B5EF4-FFF2-40B4-BE49-F238E27FC236}">
                <a16:creationId xmlns:a16="http://schemas.microsoft.com/office/drawing/2014/main" id="{EEC1BF26-A651-CC79-F25C-02D4E068BDE7}"/>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6" name="Footer Placeholder 5">
            <a:extLst>
              <a:ext uri="{FF2B5EF4-FFF2-40B4-BE49-F238E27FC236}">
                <a16:creationId xmlns:a16="http://schemas.microsoft.com/office/drawing/2014/main" id="{CEA865CC-FE1D-4D90-679B-4E1F838BE8C6}"/>
              </a:ext>
            </a:extLst>
          </p:cNvPr>
          <p:cNvSpPr>
            <a:spLocks noGrp="1"/>
          </p:cNvSpPr>
          <p:nvPr>
            <p:ph type="ftr" sz="quarter" idx="11"/>
          </p:nvPr>
        </p:nvSpPr>
        <p:spPr/>
        <p:txBody>
          <a:bodyPr/>
          <a:lstStyle/>
          <a:p>
            <a:endParaRPr lang="en-BT"/>
          </a:p>
        </p:txBody>
      </p:sp>
      <p:sp>
        <p:nvSpPr>
          <p:cNvPr id="7" name="Slide Number Placeholder 6">
            <a:extLst>
              <a:ext uri="{FF2B5EF4-FFF2-40B4-BE49-F238E27FC236}">
                <a16:creationId xmlns:a16="http://schemas.microsoft.com/office/drawing/2014/main" id="{CC607CD0-B053-8B42-99A5-A8DCBD8EC007}"/>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86650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30C9-B5F2-108F-DBFB-F8EC3C919755}"/>
              </a:ext>
            </a:extLst>
          </p:cNvPr>
          <p:cNvSpPr>
            <a:spLocks noGrp="1"/>
          </p:cNvSpPr>
          <p:nvPr>
            <p:ph type="title"/>
          </p:nvPr>
        </p:nvSpPr>
        <p:spPr>
          <a:xfrm>
            <a:off x="839788" y="365125"/>
            <a:ext cx="10515600" cy="1325563"/>
          </a:xfrm>
        </p:spPr>
        <p:txBody>
          <a:bodyPr/>
          <a:lstStyle/>
          <a:p>
            <a:r>
              <a:rPr lang="en-US"/>
              <a:t>Click to edit Master title style</a:t>
            </a:r>
            <a:endParaRPr lang="en-BT"/>
          </a:p>
        </p:txBody>
      </p:sp>
      <p:sp>
        <p:nvSpPr>
          <p:cNvPr id="3" name="Text Placeholder 2">
            <a:extLst>
              <a:ext uri="{FF2B5EF4-FFF2-40B4-BE49-F238E27FC236}">
                <a16:creationId xmlns:a16="http://schemas.microsoft.com/office/drawing/2014/main" id="{4984B715-013E-45E2-022D-02E3BB1D5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4C8984-1AED-47E0-6693-987E04573E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5" name="Text Placeholder 4">
            <a:extLst>
              <a:ext uri="{FF2B5EF4-FFF2-40B4-BE49-F238E27FC236}">
                <a16:creationId xmlns:a16="http://schemas.microsoft.com/office/drawing/2014/main" id="{33D0EAE7-A59F-F0CF-1B89-3716987838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8F7E9-C4C9-2D17-C21D-51ABED167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7" name="Date Placeholder 6">
            <a:extLst>
              <a:ext uri="{FF2B5EF4-FFF2-40B4-BE49-F238E27FC236}">
                <a16:creationId xmlns:a16="http://schemas.microsoft.com/office/drawing/2014/main" id="{C63A9A26-7DC9-6436-8FA2-7F3E58280243}"/>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8" name="Footer Placeholder 7">
            <a:extLst>
              <a:ext uri="{FF2B5EF4-FFF2-40B4-BE49-F238E27FC236}">
                <a16:creationId xmlns:a16="http://schemas.microsoft.com/office/drawing/2014/main" id="{90580860-5E96-DCC0-E376-DBE22DF8F160}"/>
              </a:ext>
            </a:extLst>
          </p:cNvPr>
          <p:cNvSpPr>
            <a:spLocks noGrp="1"/>
          </p:cNvSpPr>
          <p:nvPr>
            <p:ph type="ftr" sz="quarter" idx="11"/>
          </p:nvPr>
        </p:nvSpPr>
        <p:spPr/>
        <p:txBody>
          <a:bodyPr/>
          <a:lstStyle/>
          <a:p>
            <a:endParaRPr lang="en-BT"/>
          </a:p>
        </p:txBody>
      </p:sp>
      <p:sp>
        <p:nvSpPr>
          <p:cNvPr id="9" name="Slide Number Placeholder 8">
            <a:extLst>
              <a:ext uri="{FF2B5EF4-FFF2-40B4-BE49-F238E27FC236}">
                <a16:creationId xmlns:a16="http://schemas.microsoft.com/office/drawing/2014/main" id="{31A1C86C-99C3-601F-39AF-185DA46A166B}"/>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250885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33C2-929E-5CF3-04C7-586B379F14B6}"/>
              </a:ext>
            </a:extLst>
          </p:cNvPr>
          <p:cNvSpPr>
            <a:spLocks noGrp="1"/>
          </p:cNvSpPr>
          <p:nvPr>
            <p:ph type="title"/>
          </p:nvPr>
        </p:nvSpPr>
        <p:spPr/>
        <p:txBody>
          <a:bodyPr/>
          <a:lstStyle/>
          <a:p>
            <a:r>
              <a:rPr lang="en-US"/>
              <a:t>Click to edit Master title style</a:t>
            </a:r>
            <a:endParaRPr lang="en-BT"/>
          </a:p>
        </p:txBody>
      </p:sp>
      <p:sp>
        <p:nvSpPr>
          <p:cNvPr id="3" name="Date Placeholder 2">
            <a:extLst>
              <a:ext uri="{FF2B5EF4-FFF2-40B4-BE49-F238E27FC236}">
                <a16:creationId xmlns:a16="http://schemas.microsoft.com/office/drawing/2014/main" id="{54894652-9725-5812-F97E-14F45B710573}"/>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4" name="Footer Placeholder 3">
            <a:extLst>
              <a:ext uri="{FF2B5EF4-FFF2-40B4-BE49-F238E27FC236}">
                <a16:creationId xmlns:a16="http://schemas.microsoft.com/office/drawing/2014/main" id="{6440B951-3F89-7AB8-63D0-40652704AF2C}"/>
              </a:ext>
            </a:extLst>
          </p:cNvPr>
          <p:cNvSpPr>
            <a:spLocks noGrp="1"/>
          </p:cNvSpPr>
          <p:nvPr>
            <p:ph type="ftr" sz="quarter" idx="11"/>
          </p:nvPr>
        </p:nvSpPr>
        <p:spPr/>
        <p:txBody>
          <a:bodyPr/>
          <a:lstStyle/>
          <a:p>
            <a:endParaRPr lang="en-BT"/>
          </a:p>
        </p:txBody>
      </p:sp>
      <p:sp>
        <p:nvSpPr>
          <p:cNvPr id="5" name="Slide Number Placeholder 4">
            <a:extLst>
              <a:ext uri="{FF2B5EF4-FFF2-40B4-BE49-F238E27FC236}">
                <a16:creationId xmlns:a16="http://schemas.microsoft.com/office/drawing/2014/main" id="{60C4FE08-46C5-91CE-F097-38FF1312AA89}"/>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132670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01251-C4EC-7B89-4190-591C0CF1DD65}"/>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3" name="Footer Placeholder 2">
            <a:extLst>
              <a:ext uri="{FF2B5EF4-FFF2-40B4-BE49-F238E27FC236}">
                <a16:creationId xmlns:a16="http://schemas.microsoft.com/office/drawing/2014/main" id="{1661DBE0-2C9D-7FE1-8FCD-E238390A86D1}"/>
              </a:ext>
            </a:extLst>
          </p:cNvPr>
          <p:cNvSpPr>
            <a:spLocks noGrp="1"/>
          </p:cNvSpPr>
          <p:nvPr>
            <p:ph type="ftr" sz="quarter" idx="11"/>
          </p:nvPr>
        </p:nvSpPr>
        <p:spPr/>
        <p:txBody>
          <a:bodyPr/>
          <a:lstStyle/>
          <a:p>
            <a:endParaRPr lang="en-BT"/>
          </a:p>
        </p:txBody>
      </p:sp>
      <p:sp>
        <p:nvSpPr>
          <p:cNvPr id="4" name="Slide Number Placeholder 3">
            <a:extLst>
              <a:ext uri="{FF2B5EF4-FFF2-40B4-BE49-F238E27FC236}">
                <a16:creationId xmlns:a16="http://schemas.microsoft.com/office/drawing/2014/main" id="{37F38691-B002-878F-8CFE-C4D5781A88F9}"/>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293337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1AFF-9DF9-4AF5-7D41-80BE5CF58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T"/>
          </a:p>
        </p:txBody>
      </p:sp>
      <p:sp>
        <p:nvSpPr>
          <p:cNvPr id="3" name="Content Placeholder 2">
            <a:extLst>
              <a:ext uri="{FF2B5EF4-FFF2-40B4-BE49-F238E27FC236}">
                <a16:creationId xmlns:a16="http://schemas.microsoft.com/office/drawing/2014/main" id="{C044D0ED-6D2D-B4E3-6CEE-54B4AC2B8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4" name="Text Placeholder 3">
            <a:extLst>
              <a:ext uri="{FF2B5EF4-FFF2-40B4-BE49-F238E27FC236}">
                <a16:creationId xmlns:a16="http://schemas.microsoft.com/office/drawing/2014/main" id="{0A9F6142-23E3-5196-B3D1-774F6363D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1042CC-6A8F-37FF-898D-A59A0E8AC057}"/>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6" name="Footer Placeholder 5">
            <a:extLst>
              <a:ext uri="{FF2B5EF4-FFF2-40B4-BE49-F238E27FC236}">
                <a16:creationId xmlns:a16="http://schemas.microsoft.com/office/drawing/2014/main" id="{DF5C80DA-10DF-28C3-1152-8CF37A5F1DF9}"/>
              </a:ext>
            </a:extLst>
          </p:cNvPr>
          <p:cNvSpPr>
            <a:spLocks noGrp="1"/>
          </p:cNvSpPr>
          <p:nvPr>
            <p:ph type="ftr" sz="quarter" idx="11"/>
          </p:nvPr>
        </p:nvSpPr>
        <p:spPr/>
        <p:txBody>
          <a:bodyPr/>
          <a:lstStyle/>
          <a:p>
            <a:endParaRPr lang="en-BT"/>
          </a:p>
        </p:txBody>
      </p:sp>
      <p:sp>
        <p:nvSpPr>
          <p:cNvPr id="7" name="Slide Number Placeholder 6">
            <a:extLst>
              <a:ext uri="{FF2B5EF4-FFF2-40B4-BE49-F238E27FC236}">
                <a16:creationId xmlns:a16="http://schemas.microsoft.com/office/drawing/2014/main" id="{96F5F715-8742-91B1-1105-828991FE51BB}"/>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213998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BDE4-379A-D35F-3A56-099169F63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T"/>
          </a:p>
        </p:txBody>
      </p:sp>
      <p:sp>
        <p:nvSpPr>
          <p:cNvPr id="3" name="Picture Placeholder 2">
            <a:extLst>
              <a:ext uri="{FF2B5EF4-FFF2-40B4-BE49-F238E27FC236}">
                <a16:creationId xmlns:a16="http://schemas.microsoft.com/office/drawing/2014/main" id="{D9B3A3B6-67DA-D542-D2E7-B802274C3F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T"/>
          </a:p>
        </p:txBody>
      </p:sp>
      <p:sp>
        <p:nvSpPr>
          <p:cNvPr id="4" name="Text Placeholder 3">
            <a:extLst>
              <a:ext uri="{FF2B5EF4-FFF2-40B4-BE49-F238E27FC236}">
                <a16:creationId xmlns:a16="http://schemas.microsoft.com/office/drawing/2014/main" id="{DAE704BD-DA89-5C79-075A-407231025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FE11A-2410-369D-7A8D-D71FBC974AE0}"/>
              </a:ext>
            </a:extLst>
          </p:cNvPr>
          <p:cNvSpPr>
            <a:spLocks noGrp="1"/>
          </p:cNvSpPr>
          <p:nvPr>
            <p:ph type="dt" sz="half" idx="10"/>
          </p:nvPr>
        </p:nvSpPr>
        <p:spPr/>
        <p:txBody>
          <a:bodyPr/>
          <a:lstStyle/>
          <a:p>
            <a:fld id="{27A54F36-CE49-8B4D-AA71-FDCCC94E6D1B}" type="datetimeFigureOut">
              <a:rPr lang="en-BT" smtClean="0"/>
              <a:t>5/28/25</a:t>
            </a:fld>
            <a:endParaRPr lang="en-BT"/>
          </a:p>
        </p:txBody>
      </p:sp>
      <p:sp>
        <p:nvSpPr>
          <p:cNvPr id="6" name="Footer Placeholder 5">
            <a:extLst>
              <a:ext uri="{FF2B5EF4-FFF2-40B4-BE49-F238E27FC236}">
                <a16:creationId xmlns:a16="http://schemas.microsoft.com/office/drawing/2014/main" id="{5835677A-6196-0D62-78BA-BA9845B3DB10}"/>
              </a:ext>
            </a:extLst>
          </p:cNvPr>
          <p:cNvSpPr>
            <a:spLocks noGrp="1"/>
          </p:cNvSpPr>
          <p:nvPr>
            <p:ph type="ftr" sz="quarter" idx="11"/>
          </p:nvPr>
        </p:nvSpPr>
        <p:spPr/>
        <p:txBody>
          <a:bodyPr/>
          <a:lstStyle/>
          <a:p>
            <a:endParaRPr lang="en-BT"/>
          </a:p>
        </p:txBody>
      </p:sp>
      <p:sp>
        <p:nvSpPr>
          <p:cNvPr id="7" name="Slide Number Placeholder 6">
            <a:extLst>
              <a:ext uri="{FF2B5EF4-FFF2-40B4-BE49-F238E27FC236}">
                <a16:creationId xmlns:a16="http://schemas.microsoft.com/office/drawing/2014/main" id="{DBB3E134-295A-FA98-B4FD-AC4A35103682}"/>
              </a:ext>
            </a:extLst>
          </p:cNvPr>
          <p:cNvSpPr>
            <a:spLocks noGrp="1"/>
          </p:cNvSpPr>
          <p:nvPr>
            <p:ph type="sldNum" sz="quarter" idx="12"/>
          </p:nvPr>
        </p:nvSpPr>
        <p:spPr/>
        <p:txBody>
          <a:bodyPr/>
          <a:lstStyle/>
          <a:p>
            <a:fld id="{A842F812-7687-024A-990F-CFEFF25A28A5}" type="slidenum">
              <a:rPr lang="en-BT" smtClean="0"/>
              <a:t>‹#›</a:t>
            </a:fld>
            <a:endParaRPr lang="en-BT"/>
          </a:p>
        </p:txBody>
      </p:sp>
    </p:spTree>
    <p:extLst>
      <p:ext uri="{BB962C8B-B14F-4D97-AF65-F5344CB8AC3E}">
        <p14:creationId xmlns:p14="http://schemas.microsoft.com/office/powerpoint/2010/main" val="257148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41A7B-3FCD-08A3-398B-7C27E167C6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T"/>
          </a:p>
        </p:txBody>
      </p:sp>
      <p:sp>
        <p:nvSpPr>
          <p:cNvPr id="3" name="Text Placeholder 2">
            <a:extLst>
              <a:ext uri="{FF2B5EF4-FFF2-40B4-BE49-F238E27FC236}">
                <a16:creationId xmlns:a16="http://schemas.microsoft.com/office/drawing/2014/main" id="{20BE6125-F029-A392-7B0B-E97304482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T"/>
          </a:p>
        </p:txBody>
      </p:sp>
      <p:sp>
        <p:nvSpPr>
          <p:cNvPr id="4" name="Date Placeholder 3">
            <a:extLst>
              <a:ext uri="{FF2B5EF4-FFF2-40B4-BE49-F238E27FC236}">
                <a16:creationId xmlns:a16="http://schemas.microsoft.com/office/drawing/2014/main" id="{14AF6619-55AC-4DCF-4626-E9CF23D0F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54F36-CE49-8B4D-AA71-FDCCC94E6D1B}" type="datetimeFigureOut">
              <a:rPr lang="en-BT" smtClean="0"/>
              <a:t>5/28/25</a:t>
            </a:fld>
            <a:endParaRPr lang="en-BT"/>
          </a:p>
        </p:txBody>
      </p:sp>
      <p:sp>
        <p:nvSpPr>
          <p:cNvPr id="5" name="Footer Placeholder 4">
            <a:extLst>
              <a:ext uri="{FF2B5EF4-FFF2-40B4-BE49-F238E27FC236}">
                <a16:creationId xmlns:a16="http://schemas.microsoft.com/office/drawing/2014/main" id="{AF23908E-0581-B7AB-7473-B5D7A0411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T"/>
          </a:p>
        </p:txBody>
      </p:sp>
      <p:sp>
        <p:nvSpPr>
          <p:cNvPr id="6" name="Slide Number Placeholder 5">
            <a:extLst>
              <a:ext uri="{FF2B5EF4-FFF2-40B4-BE49-F238E27FC236}">
                <a16:creationId xmlns:a16="http://schemas.microsoft.com/office/drawing/2014/main" id="{0E034709-6FBA-7397-45D1-F159919F0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2F812-7687-024A-990F-CFEFF25A28A5}" type="slidenum">
              <a:rPr lang="en-BT" smtClean="0"/>
              <a:t>‹#›</a:t>
            </a:fld>
            <a:endParaRPr lang="en-BT"/>
          </a:p>
        </p:txBody>
      </p:sp>
    </p:spTree>
    <p:extLst>
      <p:ext uri="{BB962C8B-B14F-4D97-AF65-F5344CB8AC3E}">
        <p14:creationId xmlns:p14="http://schemas.microsoft.com/office/powerpoint/2010/main" val="195714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1E14B0-1EF7-A82A-21F6-A08CA80E3A03}"/>
              </a:ext>
            </a:extLst>
          </p:cNvPr>
          <p:cNvPicPr>
            <a:picLocks noGrp="1" noChangeAspect="1"/>
          </p:cNvPicPr>
          <p:nvPr>
            <p:ph idx="1"/>
          </p:nvPr>
        </p:nvPicPr>
        <p:blipFill>
          <a:blip r:embed="rId2">
            <a:alphaModFix amt="20000"/>
          </a:blip>
          <a:stretch>
            <a:fillRect/>
          </a:stretch>
        </p:blipFill>
        <p:spPr>
          <a:xfrm>
            <a:off x="0" y="1"/>
            <a:ext cx="12192000" cy="6857999"/>
          </a:xfrm>
        </p:spPr>
      </p:pic>
      <p:sp>
        <p:nvSpPr>
          <p:cNvPr id="6" name="TextBox 5">
            <a:extLst>
              <a:ext uri="{FF2B5EF4-FFF2-40B4-BE49-F238E27FC236}">
                <a16:creationId xmlns:a16="http://schemas.microsoft.com/office/drawing/2014/main" id="{237368D9-02B1-CF4D-4D9E-D1354A31C429}"/>
              </a:ext>
            </a:extLst>
          </p:cNvPr>
          <p:cNvSpPr txBox="1"/>
          <p:nvPr/>
        </p:nvSpPr>
        <p:spPr>
          <a:xfrm>
            <a:off x="1556951" y="3249827"/>
            <a:ext cx="9551773" cy="1569660"/>
          </a:xfrm>
          <a:prstGeom prst="rect">
            <a:avLst/>
          </a:prstGeom>
          <a:noFill/>
        </p:spPr>
        <p:txBody>
          <a:bodyPr wrap="square" rtlCol="0">
            <a:spAutoFit/>
          </a:bodyPr>
          <a:lstStyle/>
          <a:p>
            <a:pPr algn="ctr"/>
            <a:r>
              <a:rPr lang="en-BT" sz="9600" dirty="0">
                <a:latin typeface="Bernard MT Condensed" panose="02050806060905020404" pitchFamily="18" charset="77"/>
              </a:rPr>
              <a:t>CYBERSECURITY</a:t>
            </a:r>
          </a:p>
        </p:txBody>
      </p:sp>
      <p:sp>
        <p:nvSpPr>
          <p:cNvPr id="7" name="TextBox 6">
            <a:extLst>
              <a:ext uri="{FF2B5EF4-FFF2-40B4-BE49-F238E27FC236}">
                <a16:creationId xmlns:a16="http://schemas.microsoft.com/office/drawing/2014/main" id="{DDA3F66E-E297-6CBF-FE83-17AD8757C01D}"/>
              </a:ext>
            </a:extLst>
          </p:cNvPr>
          <p:cNvSpPr txBox="1"/>
          <p:nvPr/>
        </p:nvSpPr>
        <p:spPr>
          <a:xfrm>
            <a:off x="8414951" y="6376086"/>
            <a:ext cx="4127156" cy="369332"/>
          </a:xfrm>
          <a:prstGeom prst="rect">
            <a:avLst/>
          </a:prstGeom>
          <a:noFill/>
        </p:spPr>
        <p:txBody>
          <a:bodyPr wrap="square" rtlCol="0">
            <a:spAutoFit/>
          </a:bodyPr>
          <a:lstStyle/>
          <a:p>
            <a:r>
              <a:rPr lang="en-BT" b="1" i="1" dirty="0"/>
              <a:t>Chhukha Dzongkhag Administration</a:t>
            </a:r>
          </a:p>
        </p:txBody>
      </p:sp>
    </p:spTree>
    <p:extLst>
      <p:ext uri="{BB962C8B-B14F-4D97-AF65-F5344CB8AC3E}">
        <p14:creationId xmlns:p14="http://schemas.microsoft.com/office/powerpoint/2010/main" val="7800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A03C73-4C10-84BC-8FE4-189E33C2DB22}"/>
              </a:ext>
            </a:extLst>
          </p:cNvPr>
          <p:cNvSpPr>
            <a:spLocks noGrp="1"/>
          </p:cNvSpPr>
          <p:nvPr>
            <p:ph idx="1"/>
          </p:nvPr>
        </p:nvSpPr>
        <p:spPr>
          <a:xfrm>
            <a:off x="838200" y="327378"/>
            <a:ext cx="10515600" cy="5849585"/>
          </a:xfrm>
        </p:spPr>
        <p:txBody>
          <a:bodyPr>
            <a:normAutofit fontScale="55000" lnSpcReduction="20000"/>
          </a:bodyPr>
          <a:lstStyle/>
          <a:p>
            <a:pPr marL="0" indent="0">
              <a:buNone/>
            </a:pPr>
            <a:r>
              <a:rPr lang="en-US" b="1" dirty="0"/>
              <a:t>Personal Cyber Hygiene</a:t>
            </a:r>
          </a:p>
          <a:p>
            <a:pPr marL="0" indent="0">
              <a:buNone/>
            </a:pPr>
            <a:r>
              <a:rPr lang="en-US" b="1" dirty="0"/>
              <a:t>1. Using Personal Devices Safely for Work</a:t>
            </a:r>
          </a:p>
          <a:p>
            <a:r>
              <a:rPr lang="en-US" b="1" dirty="0"/>
              <a:t>Keep devices updated</a:t>
            </a:r>
            <a:r>
              <a:rPr lang="en-US" dirty="0"/>
              <a:t> with the latest security patches and antivirus software.</a:t>
            </a:r>
          </a:p>
          <a:p>
            <a:r>
              <a:rPr lang="en-US" b="1" dirty="0"/>
              <a:t>Enable screen locks</a:t>
            </a:r>
            <a:r>
              <a:rPr lang="en-US" dirty="0"/>
              <a:t> and automatic timeout features.</a:t>
            </a:r>
          </a:p>
          <a:p>
            <a:r>
              <a:rPr lang="en-US" b="1" dirty="0"/>
              <a:t>Separate personal and work data</a:t>
            </a:r>
            <a:r>
              <a:rPr lang="en-US" dirty="0"/>
              <a:t> when possible—use secure apps and organizational platforms for work tasks.</a:t>
            </a:r>
          </a:p>
          <a:p>
            <a:r>
              <a:rPr lang="en-US" b="1" dirty="0"/>
              <a:t>Use VPNs</a:t>
            </a:r>
            <a:r>
              <a:rPr lang="en-US" dirty="0"/>
              <a:t> when accessing company systems remotely.</a:t>
            </a:r>
          </a:p>
          <a:p>
            <a:pPr marL="0" indent="0">
              <a:buNone/>
            </a:pPr>
            <a:r>
              <a:rPr lang="en-US" b="1" dirty="0"/>
              <a:t>2. Avoiding Oversharing on Social Media</a:t>
            </a:r>
          </a:p>
          <a:p>
            <a:pPr marL="0" indent="0">
              <a:buNone/>
            </a:pPr>
            <a:r>
              <a:rPr lang="en-US" dirty="0"/>
              <a:t>Don’t post personal details like your full name, address, workplace, or daily routines.</a:t>
            </a:r>
          </a:p>
          <a:p>
            <a:pPr marL="0" indent="0">
              <a:buNone/>
            </a:pPr>
            <a:r>
              <a:rPr lang="en-US" dirty="0"/>
              <a:t>Avoid sharing work-related info or photos that reveal confidential data.</a:t>
            </a:r>
          </a:p>
          <a:p>
            <a:pPr marL="0" indent="0">
              <a:buNone/>
            </a:pPr>
            <a:r>
              <a:rPr lang="en-US" dirty="0"/>
              <a:t>Be cautious of social engineering—cybercriminals often use public profiles to tailor phishing attacks.</a:t>
            </a:r>
          </a:p>
          <a:p>
            <a:pPr marL="0" indent="0">
              <a:buNone/>
            </a:pPr>
            <a:r>
              <a:rPr lang="en-US" b="1" dirty="0"/>
              <a:t>3. Protecting Personal Accounts from Being Compromised</a:t>
            </a:r>
          </a:p>
          <a:p>
            <a:pPr marL="0" indent="0">
              <a:buNone/>
            </a:pPr>
            <a:r>
              <a:rPr lang="en-US" dirty="0"/>
              <a:t>Use </a:t>
            </a:r>
            <a:r>
              <a:rPr lang="en-US" b="1" dirty="0"/>
              <a:t>unique, strong passwords</a:t>
            </a:r>
            <a:r>
              <a:rPr lang="en-US" dirty="0"/>
              <a:t> for each account (consider a password manager).</a:t>
            </a:r>
          </a:p>
          <a:p>
            <a:pPr marL="0" indent="0">
              <a:buNone/>
            </a:pPr>
            <a:r>
              <a:rPr lang="en-US" dirty="0"/>
              <a:t>Enable </a:t>
            </a:r>
            <a:r>
              <a:rPr lang="en-US" b="1" dirty="0"/>
              <a:t>multi-factor authentication (MFA)</a:t>
            </a:r>
            <a:r>
              <a:rPr lang="en-US" dirty="0"/>
              <a:t> wherever possible.</a:t>
            </a:r>
          </a:p>
          <a:p>
            <a:pPr marL="0" indent="0">
              <a:buNone/>
            </a:pPr>
            <a:r>
              <a:rPr lang="en-US" dirty="0"/>
              <a:t>Monitor account activity for unusual logins or password change requests.</a:t>
            </a:r>
          </a:p>
          <a:p>
            <a:pPr marL="0" indent="0">
              <a:buNone/>
            </a:pPr>
            <a:r>
              <a:rPr lang="en-US" dirty="0"/>
              <a:t>Be wary of phishing emails and fake login pages that mimic real sites.</a:t>
            </a:r>
          </a:p>
          <a:p>
            <a:pPr marL="0" indent="0">
              <a:buNone/>
            </a:pPr>
            <a:r>
              <a:rPr lang="en-US" b="1" dirty="0"/>
              <a:t>4. Best Practices for Safe Internet Browsing</a:t>
            </a:r>
          </a:p>
          <a:p>
            <a:pPr marL="0" indent="0">
              <a:buNone/>
            </a:pPr>
            <a:r>
              <a:rPr lang="en-US" dirty="0"/>
              <a:t>Avoid clicking on ads, pop-ups, or suspicious links.</a:t>
            </a:r>
          </a:p>
          <a:p>
            <a:pPr marL="0" indent="0">
              <a:buNone/>
            </a:pPr>
            <a:r>
              <a:rPr lang="en-US" dirty="0"/>
              <a:t>Use a </a:t>
            </a:r>
            <a:r>
              <a:rPr lang="en-US" b="1" dirty="0"/>
              <a:t>secure, updated browser</a:t>
            </a:r>
            <a:r>
              <a:rPr lang="en-US" dirty="0"/>
              <a:t> and install browser-based security add-ons.</a:t>
            </a:r>
          </a:p>
          <a:p>
            <a:pPr marL="0" indent="0">
              <a:buNone/>
            </a:pPr>
            <a:r>
              <a:rPr lang="en-US" dirty="0"/>
              <a:t>Only download software from official or trusted sources.</a:t>
            </a:r>
          </a:p>
          <a:p>
            <a:pPr marL="0" indent="0">
              <a:buNone/>
            </a:pPr>
            <a:r>
              <a:rPr lang="en-US" dirty="0"/>
              <a:t>Look for </a:t>
            </a:r>
            <a:r>
              <a:rPr lang="en-US" b="1" dirty="0"/>
              <a:t>HTTPS</a:t>
            </a:r>
            <a:r>
              <a:rPr lang="en-US" dirty="0"/>
              <a:t> in the address bar before entering any sensitive information.</a:t>
            </a:r>
          </a:p>
        </p:txBody>
      </p:sp>
      <p:pic>
        <p:nvPicPr>
          <p:cNvPr id="4" name="Picture 3">
            <a:extLst>
              <a:ext uri="{FF2B5EF4-FFF2-40B4-BE49-F238E27FC236}">
                <a16:creationId xmlns:a16="http://schemas.microsoft.com/office/drawing/2014/main" id="{73687C7C-0782-3470-349E-15E8D9CF49C9}"/>
              </a:ext>
            </a:extLst>
          </p:cNvPr>
          <p:cNvPicPr>
            <a:picLocks noChangeAspect="1"/>
          </p:cNvPicPr>
          <p:nvPr/>
        </p:nvPicPr>
        <p:blipFill>
          <a:blip r:embed="rId2">
            <a:alphaModFix amt="56000"/>
          </a:blip>
          <a:stretch>
            <a:fillRect/>
          </a:stretch>
        </p:blipFill>
        <p:spPr>
          <a:xfrm>
            <a:off x="7980217" y="0"/>
            <a:ext cx="4211783" cy="6858000"/>
          </a:xfrm>
          <a:prstGeom prst="rect">
            <a:avLst/>
          </a:prstGeom>
        </p:spPr>
      </p:pic>
    </p:spTree>
    <p:extLst>
      <p:ext uri="{BB962C8B-B14F-4D97-AF65-F5344CB8AC3E}">
        <p14:creationId xmlns:p14="http://schemas.microsoft.com/office/powerpoint/2010/main" val="43844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58C8DF-79E9-9779-6F56-42F52F4FE40B}"/>
              </a:ext>
            </a:extLst>
          </p:cNvPr>
          <p:cNvSpPr>
            <a:spLocks noGrp="1"/>
          </p:cNvSpPr>
          <p:nvPr>
            <p:ph idx="1"/>
          </p:nvPr>
        </p:nvSpPr>
        <p:spPr>
          <a:xfrm>
            <a:off x="838200" y="406400"/>
            <a:ext cx="10515600" cy="5770563"/>
          </a:xfrm>
        </p:spPr>
        <p:txBody>
          <a:bodyPr>
            <a:normAutofit fontScale="55000" lnSpcReduction="20000"/>
          </a:bodyPr>
          <a:lstStyle/>
          <a:p>
            <a:pPr marL="0" indent="0">
              <a:buNone/>
            </a:pPr>
            <a:r>
              <a:rPr lang="en-BT" b="1" dirty="0"/>
              <a:t>✅ </a:t>
            </a:r>
            <a:r>
              <a:rPr lang="en-US" b="1" dirty="0"/>
              <a:t>Conclusion and Call to Action</a:t>
            </a:r>
          </a:p>
          <a:p>
            <a:pPr marL="0" indent="0">
              <a:buNone/>
            </a:pPr>
            <a:r>
              <a:rPr lang="en-BT" b="1" dirty="0"/>
              <a:t>🔁 </a:t>
            </a:r>
            <a:r>
              <a:rPr lang="en-US" b="1" dirty="0"/>
              <a:t>Recap of Key Takeaways</a:t>
            </a:r>
          </a:p>
          <a:p>
            <a:pPr marL="0" indent="0">
              <a:buNone/>
            </a:pPr>
            <a:r>
              <a:rPr lang="en-US" b="1" dirty="0"/>
              <a:t>Cybersecurity is everyone’s responsibility</a:t>
            </a:r>
            <a:r>
              <a:rPr lang="en-US" dirty="0"/>
              <a:t>—not just the IT department’s.</a:t>
            </a:r>
          </a:p>
          <a:p>
            <a:r>
              <a:rPr lang="en-US" dirty="0"/>
              <a:t>Common threats include phishing, malware, weak passwords, social engineering, and insider risks.</a:t>
            </a:r>
          </a:p>
          <a:p>
            <a:r>
              <a:rPr lang="en-US" dirty="0"/>
              <a:t>Protective measures like strong passwords, MFA, secure Wi-Fi, regular updates, and proper data handling are essential.</a:t>
            </a:r>
          </a:p>
          <a:p>
            <a:r>
              <a:rPr lang="en-US" dirty="0"/>
              <a:t>Always report suspicious behavior or incidents promptly to IT/security teams.</a:t>
            </a:r>
          </a:p>
          <a:p>
            <a:pPr marL="0" indent="0">
              <a:buNone/>
            </a:pPr>
            <a:r>
              <a:rPr lang="en-BT" b="1" dirty="0"/>
              <a:t>👥 </a:t>
            </a:r>
            <a:r>
              <a:rPr lang="en-US" b="1" dirty="0"/>
              <a:t>Your Role in Protecting the Organization</a:t>
            </a:r>
          </a:p>
          <a:p>
            <a:r>
              <a:rPr lang="en-US" dirty="0"/>
              <a:t>Be cautious and follow best practices in your day-to-day work.</a:t>
            </a:r>
          </a:p>
          <a:p>
            <a:r>
              <a:rPr lang="en-US" dirty="0"/>
              <a:t>Handle sensitive data responsibly and securely.</a:t>
            </a:r>
          </a:p>
          <a:p>
            <a:r>
              <a:rPr lang="en-US" dirty="0"/>
              <a:t>Stay informed and engaged—your awareness can prevent costly security breaches.</a:t>
            </a:r>
          </a:p>
          <a:p>
            <a:pPr marL="0" indent="0">
              <a:buNone/>
            </a:pPr>
            <a:r>
              <a:rPr lang="en-BT" b="1" dirty="0"/>
              <a:t>👀 </a:t>
            </a:r>
            <a:r>
              <a:rPr lang="en-US" b="1" dirty="0"/>
              <a:t>Stay Vigilant and Proactive</a:t>
            </a:r>
          </a:p>
          <a:p>
            <a:r>
              <a:rPr lang="en-US" dirty="0"/>
              <a:t>Cyber threats evolve constantly.</a:t>
            </a:r>
          </a:p>
          <a:p>
            <a:r>
              <a:rPr lang="en-US" dirty="0"/>
              <a:t>Question unexpected emails, links, and requests for information.</a:t>
            </a:r>
          </a:p>
          <a:p>
            <a:r>
              <a:rPr lang="en-US" dirty="0"/>
              <a:t>Never assume safety—</a:t>
            </a:r>
            <a:r>
              <a:rPr lang="en-US" b="1" dirty="0"/>
              <a:t>verify before you trust</a:t>
            </a:r>
            <a:r>
              <a:rPr lang="en-US" dirty="0"/>
              <a:t>.</a:t>
            </a:r>
          </a:p>
          <a:p>
            <a:pPr marL="0" indent="0">
              <a:buNone/>
            </a:pPr>
            <a:r>
              <a:rPr lang="en-BT" b="1" dirty="0"/>
              <a:t>🛠️ </a:t>
            </a:r>
            <a:r>
              <a:rPr lang="en-US" b="1" dirty="0"/>
              <a:t>Resources and Support Available</a:t>
            </a:r>
          </a:p>
          <a:p>
            <a:r>
              <a:rPr lang="en-US" dirty="0"/>
              <a:t>Contact your </a:t>
            </a:r>
            <a:r>
              <a:rPr lang="en-US" b="1" dirty="0"/>
              <a:t>IT Helpdesk</a:t>
            </a:r>
            <a:r>
              <a:rPr lang="en-US" dirty="0"/>
              <a:t> or </a:t>
            </a:r>
            <a:r>
              <a:rPr lang="en-US" b="1" dirty="0"/>
              <a:t>Security Team</a:t>
            </a:r>
            <a:r>
              <a:rPr lang="en-US" dirty="0"/>
              <a:t> for any issues or questions.</a:t>
            </a:r>
          </a:p>
          <a:p>
            <a:r>
              <a:rPr lang="en-US" dirty="0"/>
              <a:t>Refer to your organization’s </a:t>
            </a:r>
            <a:r>
              <a:rPr lang="en-US" b="1" dirty="0"/>
              <a:t>Cybersecurity Policy</a:t>
            </a:r>
            <a:r>
              <a:rPr lang="en-US" dirty="0"/>
              <a:t> for guidelines.</a:t>
            </a:r>
          </a:p>
          <a:p>
            <a:r>
              <a:rPr lang="en-US" dirty="0"/>
              <a:t>Use internal training portals or security awareness materials shared by your organization.</a:t>
            </a:r>
          </a:p>
        </p:txBody>
      </p:sp>
    </p:spTree>
    <p:extLst>
      <p:ext uri="{BB962C8B-B14F-4D97-AF65-F5344CB8AC3E}">
        <p14:creationId xmlns:p14="http://schemas.microsoft.com/office/powerpoint/2010/main" val="220243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4F608F-8763-A6CA-28DF-757F120E2620}"/>
              </a:ext>
            </a:extLst>
          </p:cNvPr>
          <p:cNvSpPr>
            <a:spLocks noGrp="1"/>
          </p:cNvSpPr>
          <p:nvPr>
            <p:ph idx="1"/>
          </p:nvPr>
        </p:nvSpPr>
        <p:spPr>
          <a:xfrm>
            <a:off x="635000" y="361245"/>
            <a:ext cx="6680200" cy="4142564"/>
          </a:xfrm>
        </p:spPr>
        <p:txBody>
          <a:bodyPr/>
          <a:lstStyle/>
          <a:p>
            <a:pPr marL="0" indent="0">
              <a:buNone/>
            </a:pPr>
            <a:r>
              <a:rPr lang="en-US" b="1" dirty="0"/>
              <a:t>What is Cybersecurity?</a:t>
            </a:r>
          </a:p>
          <a:p>
            <a:pPr>
              <a:buFont typeface="Wingdings" pitchFamily="2" charset="2"/>
              <a:buChar char="ü"/>
            </a:pPr>
            <a:r>
              <a:rPr lang="en-US" sz="2400" dirty="0"/>
              <a:t>Cybersecurity is the practice of protecting computers, networks, devices, programs, and data from unauthorized access, damage, or theft.</a:t>
            </a:r>
          </a:p>
          <a:p>
            <a:pPr>
              <a:buFont typeface="Wingdings" pitchFamily="2" charset="2"/>
              <a:buChar char="ü"/>
            </a:pPr>
            <a:r>
              <a:rPr lang="en-US" sz="2400" dirty="0"/>
              <a:t> It ensures that sensitive information stays confidential, accurate, and available only to those who are authorized.</a:t>
            </a:r>
            <a:endParaRPr lang="en-BT" sz="2400" dirty="0"/>
          </a:p>
        </p:txBody>
      </p:sp>
      <p:pic>
        <p:nvPicPr>
          <p:cNvPr id="9" name="Picture 8">
            <a:extLst>
              <a:ext uri="{FF2B5EF4-FFF2-40B4-BE49-F238E27FC236}">
                <a16:creationId xmlns:a16="http://schemas.microsoft.com/office/drawing/2014/main" id="{125C94B8-F5EE-2E46-CAEA-43CB51BE149F}"/>
              </a:ext>
            </a:extLst>
          </p:cNvPr>
          <p:cNvPicPr>
            <a:picLocks noChangeAspect="1"/>
          </p:cNvPicPr>
          <p:nvPr/>
        </p:nvPicPr>
        <p:blipFill>
          <a:blip r:embed="rId2">
            <a:alphaModFix amt="71000"/>
          </a:blip>
          <a:stretch>
            <a:fillRect/>
          </a:stretch>
        </p:blipFill>
        <p:spPr>
          <a:xfrm>
            <a:off x="7315200" y="-2"/>
            <a:ext cx="4876800" cy="6858001"/>
          </a:xfrm>
          <a:prstGeom prst="rect">
            <a:avLst/>
          </a:prstGeom>
        </p:spPr>
      </p:pic>
    </p:spTree>
    <p:extLst>
      <p:ext uri="{BB962C8B-B14F-4D97-AF65-F5344CB8AC3E}">
        <p14:creationId xmlns:p14="http://schemas.microsoft.com/office/powerpoint/2010/main" val="107962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9E29F-2366-A974-0C19-760F8EDC752E}"/>
              </a:ext>
            </a:extLst>
          </p:cNvPr>
          <p:cNvSpPr>
            <a:spLocks noGrp="1"/>
          </p:cNvSpPr>
          <p:nvPr>
            <p:ph idx="1"/>
          </p:nvPr>
        </p:nvSpPr>
        <p:spPr>
          <a:xfrm>
            <a:off x="838200" y="248356"/>
            <a:ext cx="6154882" cy="5928607"/>
          </a:xfrm>
        </p:spPr>
        <p:txBody>
          <a:bodyPr>
            <a:normAutofit fontScale="92500" lnSpcReduction="10000"/>
          </a:bodyPr>
          <a:lstStyle/>
          <a:p>
            <a:pPr marL="0" indent="0">
              <a:buNone/>
            </a:pPr>
            <a:r>
              <a:rPr lang="en-US" sz="3300" b="1" dirty="0"/>
              <a:t>Importance for Administrative Staff</a:t>
            </a:r>
          </a:p>
          <a:p>
            <a:r>
              <a:rPr lang="en-US" b="1" dirty="0"/>
              <a:t>Handling Sensitive Data:</a:t>
            </a:r>
            <a:r>
              <a:rPr lang="en-US" dirty="0"/>
              <a:t> </a:t>
            </a:r>
          </a:p>
          <a:p>
            <a:pPr lvl="1">
              <a:buFont typeface="Wingdings" pitchFamily="2" charset="2"/>
              <a:buChar char="ü"/>
            </a:pPr>
            <a:r>
              <a:rPr lang="en-US" dirty="0"/>
              <a:t>Administrative roles often involve managing confidential information such as employee records.</a:t>
            </a:r>
          </a:p>
          <a:p>
            <a:pPr lvl="1">
              <a:buFont typeface="Wingdings" pitchFamily="2" charset="2"/>
              <a:buChar char="ü"/>
            </a:pPr>
            <a:r>
              <a:rPr lang="en-US" dirty="0"/>
              <a:t> Financial data.</a:t>
            </a:r>
          </a:p>
          <a:p>
            <a:pPr lvl="1">
              <a:buFont typeface="Wingdings" pitchFamily="2" charset="2"/>
              <a:buChar char="ü"/>
            </a:pPr>
            <a:r>
              <a:rPr lang="en-US" dirty="0"/>
              <a:t>And communications, making it vital to keep this data secure.(</a:t>
            </a:r>
            <a:r>
              <a:rPr lang="en-US" dirty="0" err="1"/>
              <a:t>Eg</a:t>
            </a:r>
            <a:r>
              <a:rPr lang="en-US" dirty="0"/>
              <a:t>; email)</a:t>
            </a:r>
          </a:p>
          <a:p>
            <a:r>
              <a:rPr lang="en-US" b="1" dirty="0"/>
              <a:t>First Line of Defense:</a:t>
            </a:r>
            <a:r>
              <a:rPr lang="en-US" dirty="0"/>
              <a:t> </a:t>
            </a:r>
          </a:p>
          <a:p>
            <a:pPr lvl="1">
              <a:buFont typeface="Wingdings" pitchFamily="2" charset="2"/>
              <a:buChar char="ü"/>
            </a:pPr>
            <a:r>
              <a:rPr lang="en-US" dirty="0"/>
              <a:t>Administrative employees often act as gatekeepers by controlling access to systems and information. </a:t>
            </a:r>
          </a:p>
          <a:p>
            <a:pPr lvl="1">
              <a:buFont typeface="Wingdings" pitchFamily="2" charset="2"/>
              <a:buChar char="ü"/>
            </a:pPr>
            <a:r>
              <a:rPr lang="en-US" dirty="0"/>
              <a:t>Spotting suspicious activity early, and preventing cyber incidents.</a:t>
            </a:r>
          </a:p>
          <a:p>
            <a:r>
              <a:rPr lang="en-US" b="1" dirty="0"/>
              <a:t>Maintaining Trust:</a:t>
            </a:r>
            <a:r>
              <a:rPr lang="en-US" dirty="0"/>
              <a:t> </a:t>
            </a:r>
          </a:p>
          <a:p>
            <a:pPr lvl="1">
              <a:buFont typeface="Wingdings" pitchFamily="2" charset="2"/>
              <a:buChar char="ü"/>
            </a:pPr>
            <a:r>
              <a:rPr lang="en-US" dirty="0"/>
              <a:t>Protecting organizational information.</a:t>
            </a:r>
          </a:p>
          <a:p>
            <a:pPr marL="0" indent="0">
              <a:buNone/>
            </a:pPr>
            <a:endParaRPr lang="en-BT" dirty="0"/>
          </a:p>
        </p:txBody>
      </p:sp>
      <p:pic>
        <p:nvPicPr>
          <p:cNvPr id="5" name="Picture 4">
            <a:extLst>
              <a:ext uri="{FF2B5EF4-FFF2-40B4-BE49-F238E27FC236}">
                <a16:creationId xmlns:a16="http://schemas.microsoft.com/office/drawing/2014/main" id="{FB99918E-0D0D-42DC-C407-44C4A0159712}"/>
              </a:ext>
            </a:extLst>
          </p:cNvPr>
          <p:cNvPicPr>
            <a:picLocks noChangeAspect="1"/>
          </p:cNvPicPr>
          <p:nvPr/>
        </p:nvPicPr>
        <p:blipFill>
          <a:blip r:embed="rId2">
            <a:alphaModFix amt="81000"/>
          </a:blip>
          <a:stretch>
            <a:fillRect/>
          </a:stretch>
        </p:blipFill>
        <p:spPr>
          <a:xfrm>
            <a:off x="7897090" y="111210"/>
            <a:ext cx="4294909" cy="6746789"/>
          </a:xfrm>
          <a:prstGeom prst="rect">
            <a:avLst/>
          </a:prstGeom>
        </p:spPr>
      </p:pic>
    </p:spTree>
    <p:extLst>
      <p:ext uri="{BB962C8B-B14F-4D97-AF65-F5344CB8AC3E}">
        <p14:creationId xmlns:p14="http://schemas.microsoft.com/office/powerpoint/2010/main" val="103848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FC63D-8B3F-20ED-7FAA-02589C8F8658}"/>
              </a:ext>
            </a:extLst>
          </p:cNvPr>
          <p:cNvSpPr>
            <a:spLocks noGrp="1"/>
          </p:cNvSpPr>
          <p:nvPr>
            <p:ph idx="1"/>
          </p:nvPr>
        </p:nvSpPr>
        <p:spPr>
          <a:xfrm>
            <a:off x="406400" y="101600"/>
            <a:ext cx="8218055" cy="6581422"/>
          </a:xfrm>
        </p:spPr>
        <p:txBody>
          <a:bodyPr>
            <a:normAutofit fontScale="25000" lnSpcReduction="20000"/>
          </a:bodyPr>
          <a:lstStyle/>
          <a:p>
            <a:pPr marL="0" indent="0">
              <a:buNone/>
            </a:pPr>
            <a:r>
              <a:rPr lang="en-US" sz="6200" b="1" dirty="0"/>
              <a:t>Common Cybersecurity Threats </a:t>
            </a:r>
          </a:p>
          <a:p>
            <a:pPr marL="0" indent="0">
              <a:buNone/>
            </a:pPr>
            <a:r>
              <a:rPr lang="en-US" sz="6200" b="1" dirty="0"/>
              <a:t>1. Phishing &amp; Spear Phishing</a:t>
            </a:r>
          </a:p>
          <a:p>
            <a:pPr marL="0" indent="0">
              <a:buNone/>
            </a:pPr>
            <a:r>
              <a:rPr lang="en-US" sz="6200" b="1" dirty="0"/>
              <a:t>Phishing:</a:t>
            </a:r>
            <a:r>
              <a:rPr lang="en-US" sz="6200" dirty="0"/>
              <a:t> Mass emails or messages that trick you into clicking malicious links or sharing sensitive info like passwords or credit card numbers.</a:t>
            </a:r>
          </a:p>
          <a:p>
            <a:pPr marL="0" indent="0">
              <a:buNone/>
            </a:pPr>
            <a:r>
              <a:rPr lang="en-US" sz="6200" b="1" dirty="0"/>
              <a:t>Spear Phishing:</a:t>
            </a:r>
            <a:r>
              <a:rPr lang="en-US" sz="6200" dirty="0"/>
              <a:t> Targeted phishing aimed at specific individuals or departments, often using personalized information to appear more convincing.</a:t>
            </a:r>
          </a:p>
          <a:p>
            <a:pPr marL="0" indent="0">
              <a:buNone/>
            </a:pPr>
            <a:r>
              <a:rPr lang="en-US" sz="6200" b="1" dirty="0"/>
              <a:t>2. Malware</a:t>
            </a:r>
          </a:p>
          <a:p>
            <a:pPr marL="0" indent="0">
              <a:buNone/>
            </a:pPr>
            <a:r>
              <a:rPr lang="en-US" sz="6200" b="1" dirty="0"/>
              <a:t>Viruses:</a:t>
            </a:r>
            <a:r>
              <a:rPr lang="en-US" sz="6200" dirty="0"/>
              <a:t> Malicious programs that damage files or systems.</a:t>
            </a:r>
          </a:p>
          <a:p>
            <a:pPr marL="0" indent="0">
              <a:buNone/>
            </a:pPr>
            <a:r>
              <a:rPr lang="en-US" sz="6200" b="1" dirty="0"/>
              <a:t>Ransomware:</a:t>
            </a:r>
            <a:r>
              <a:rPr lang="en-US" sz="6200" dirty="0"/>
              <a:t> Malware that locks or encrypts your data and demands payment for release.</a:t>
            </a:r>
          </a:p>
          <a:p>
            <a:pPr marL="0" indent="0">
              <a:buNone/>
            </a:pPr>
            <a:r>
              <a:rPr lang="en-US" sz="6200" b="1" dirty="0"/>
              <a:t>Spyware:</a:t>
            </a:r>
            <a:r>
              <a:rPr lang="en-US" sz="6200" dirty="0"/>
              <a:t> Software that secretly gathers your information without permission.</a:t>
            </a:r>
          </a:p>
          <a:p>
            <a:pPr marL="0" indent="0">
              <a:buNone/>
            </a:pPr>
            <a:r>
              <a:rPr lang="en-US" sz="6200" b="1" dirty="0"/>
              <a:t>3. Social Engineering Attacks</a:t>
            </a:r>
          </a:p>
          <a:p>
            <a:pPr marL="0" indent="0">
              <a:buNone/>
            </a:pPr>
            <a:r>
              <a:rPr lang="en-US" sz="6200" dirty="0"/>
              <a:t>Techniques that manipulate people into giving away confidential info or access, such as pretexting, baiting, or tailgating.</a:t>
            </a:r>
          </a:p>
          <a:p>
            <a:pPr marL="0" indent="0">
              <a:buNone/>
            </a:pPr>
            <a:r>
              <a:rPr lang="en-US" sz="6200" b="1" dirty="0"/>
              <a:t>4. Password Attacks and Weak Passwords</a:t>
            </a:r>
          </a:p>
          <a:p>
            <a:pPr marL="0" indent="0">
              <a:buNone/>
            </a:pPr>
            <a:r>
              <a:rPr lang="en-US" sz="6200" b="1" dirty="0"/>
              <a:t>Password Attacks:</a:t>
            </a:r>
            <a:r>
              <a:rPr lang="en-US" sz="6200" dirty="0"/>
              <a:t> Methods like brute force or guessing to break into accounts.</a:t>
            </a:r>
          </a:p>
          <a:p>
            <a:pPr marL="0" indent="0">
              <a:buNone/>
            </a:pPr>
            <a:r>
              <a:rPr lang="en-US" sz="6200" b="1" dirty="0"/>
              <a:t>Weak Passwords:</a:t>
            </a:r>
            <a:r>
              <a:rPr lang="en-US" sz="6200" dirty="0"/>
              <a:t> Easy-to-guess or reused passwords that increase vulnerability.</a:t>
            </a:r>
          </a:p>
          <a:p>
            <a:pPr marL="0" indent="0">
              <a:buNone/>
            </a:pPr>
            <a:r>
              <a:rPr lang="en-US" sz="6200" b="1" dirty="0"/>
              <a:t>5. Insider Threats</a:t>
            </a:r>
          </a:p>
          <a:p>
            <a:pPr marL="0" indent="0">
              <a:buNone/>
            </a:pPr>
            <a:r>
              <a:rPr lang="en-US" sz="6200" dirty="0"/>
              <a:t>Risks from employees or contractors who intentionally or accidentally cause harm by misusing access or data.</a:t>
            </a:r>
          </a:p>
          <a:p>
            <a:pPr marL="0" indent="0">
              <a:buNone/>
            </a:pPr>
            <a:r>
              <a:rPr lang="en-US" sz="6200" b="1" dirty="0"/>
              <a:t>6. Physical Security Threats</a:t>
            </a:r>
          </a:p>
          <a:p>
            <a:pPr marL="0" indent="0">
              <a:buNone/>
            </a:pPr>
            <a:r>
              <a:rPr lang="en-US" sz="6200" dirty="0"/>
              <a:t>Theft or loss of devices like laptops, smartphones, or USB drives can expose sensitive data if not properly secured.</a:t>
            </a:r>
          </a:p>
          <a:p>
            <a:pPr marL="0" indent="0">
              <a:buNone/>
            </a:pPr>
            <a:r>
              <a:rPr lang="en-US" sz="6200" dirty="0"/>
              <a:t>Unauthorized physical access to workspaces can lead to data breaches.</a:t>
            </a:r>
          </a:p>
          <a:p>
            <a:endParaRPr lang="en-BT" dirty="0"/>
          </a:p>
        </p:txBody>
      </p:sp>
      <p:pic>
        <p:nvPicPr>
          <p:cNvPr id="5" name="Picture 4">
            <a:extLst>
              <a:ext uri="{FF2B5EF4-FFF2-40B4-BE49-F238E27FC236}">
                <a16:creationId xmlns:a16="http://schemas.microsoft.com/office/drawing/2014/main" id="{17C57AED-A7C5-37B0-321E-FC0000A69DA5}"/>
              </a:ext>
            </a:extLst>
          </p:cNvPr>
          <p:cNvPicPr>
            <a:picLocks noChangeAspect="1"/>
          </p:cNvPicPr>
          <p:nvPr/>
        </p:nvPicPr>
        <p:blipFill>
          <a:blip r:embed="rId2">
            <a:alphaModFix amt="22000"/>
          </a:blip>
          <a:stretch>
            <a:fillRect/>
          </a:stretch>
        </p:blipFill>
        <p:spPr>
          <a:xfrm>
            <a:off x="7179276" y="101600"/>
            <a:ext cx="5012724" cy="6756400"/>
          </a:xfrm>
          <a:prstGeom prst="rect">
            <a:avLst/>
          </a:prstGeom>
        </p:spPr>
      </p:pic>
    </p:spTree>
    <p:extLst>
      <p:ext uri="{BB962C8B-B14F-4D97-AF65-F5344CB8AC3E}">
        <p14:creationId xmlns:p14="http://schemas.microsoft.com/office/powerpoint/2010/main" val="313034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7F9F8D-3A40-6D93-A691-99E44274ECAD}"/>
              </a:ext>
            </a:extLst>
          </p:cNvPr>
          <p:cNvSpPr>
            <a:spLocks noGrp="1"/>
          </p:cNvSpPr>
          <p:nvPr>
            <p:ph idx="1"/>
          </p:nvPr>
        </p:nvSpPr>
        <p:spPr>
          <a:xfrm>
            <a:off x="778934" y="349956"/>
            <a:ext cx="7959822" cy="6050844"/>
          </a:xfrm>
        </p:spPr>
        <p:txBody>
          <a:bodyPr>
            <a:noAutofit/>
          </a:bodyPr>
          <a:lstStyle/>
          <a:p>
            <a:pPr marL="0" indent="0">
              <a:buNone/>
            </a:pPr>
            <a:r>
              <a:rPr lang="en-US" sz="1600" b="1" dirty="0"/>
              <a:t>Practical Security Measures for Daily Work</a:t>
            </a:r>
          </a:p>
          <a:p>
            <a:pPr marL="0" indent="0">
              <a:buNone/>
            </a:pPr>
            <a:r>
              <a:rPr lang="en-US" sz="1600" b="1" dirty="0"/>
              <a:t>1. Strong Passwords and Password Managers</a:t>
            </a:r>
          </a:p>
          <a:p>
            <a:pPr marL="0" indent="0">
              <a:buNone/>
            </a:pPr>
            <a:r>
              <a:rPr lang="en-US" sz="1600" dirty="0"/>
              <a:t>Use complex passwords with a mix of letters, numbers, and symbols.  Avoid using the same password for multiple accounts.</a:t>
            </a:r>
          </a:p>
          <a:p>
            <a:pPr marL="0" indent="0">
              <a:buNone/>
            </a:pPr>
            <a:r>
              <a:rPr lang="en-US" sz="1600" dirty="0"/>
              <a:t>Use a </a:t>
            </a:r>
            <a:r>
              <a:rPr lang="en-US" sz="1600" b="1" dirty="0"/>
              <a:t>password manager</a:t>
            </a:r>
            <a:r>
              <a:rPr lang="en-US" sz="1600" dirty="0"/>
              <a:t> to generate and store unique passwords securely.</a:t>
            </a:r>
          </a:p>
          <a:p>
            <a:pPr marL="0" indent="0">
              <a:buNone/>
            </a:pPr>
            <a:r>
              <a:rPr lang="en-US" sz="1600" b="1" dirty="0"/>
              <a:t>2. Multi-Factor Authentication (MFA)</a:t>
            </a:r>
          </a:p>
          <a:p>
            <a:pPr marL="0" indent="0">
              <a:buNone/>
            </a:pPr>
            <a:r>
              <a:rPr lang="en-US" sz="1600" dirty="0"/>
              <a:t>Always enable MFA where available. MFA adds an extra layer of security by requiring a second form of verification (like a code sent to your phone) besides your password.</a:t>
            </a:r>
          </a:p>
          <a:p>
            <a:pPr marL="0" indent="0">
              <a:buNone/>
            </a:pPr>
            <a:r>
              <a:rPr lang="en-US" sz="1600" b="1" dirty="0"/>
              <a:t>3. Email and Link Safety: How to Spot Suspicious Emails</a:t>
            </a:r>
          </a:p>
          <a:p>
            <a:pPr marL="0" indent="0">
              <a:buNone/>
            </a:pPr>
            <a:r>
              <a:rPr lang="en-US" sz="1600" dirty="0"/>
              <a:t>Don’t open emails or attachments from unknown senders. Be cautious of urgent requests or threats asking for personal or financial information. Hover over links to check URLs before clicking. Report suspicious emails to your IT or security team.</a:t>
            </a:r>
          </a:p>
          <a:p>
            <a:pPr marL="0" indent="0">
              <a:buNone/>
            </a:pPr>
            <a:r>
              <a:rPr lang="en-US" sz="1600" b="1" dirty="0"/>
              <a:t>4. Keeping Software Updated</a:t>
            </a:r>
          </a:p>
          <a:p>
            <a:pPr marL="0" indent="0">
              <a:buNone/>
            </a:pPr>
            <a:r>
              <a:rPr lang="en-US" sz="1600" dirty="0"/>
              <a:t>Regularly update your computer, apps, and antivirus software. Updates fix security vulnerabilities and protect against new threats.</a:t>
            </a:r>
          </a:p>
          <a:p>
            <a:pPr marL="0" indent="0">
              <a:buNone/>
            </a:pPr>
            <a:r>
              <a:rPr lang="en-US" sz="1600" b="1" dirty="0"/>
              <a:t>5. Safe Use of Public and Personal Wi-Fi</a:t>
            </a:r>
          </a:p>
          <a:p>
            <a:pPr marL="0" indent="0">
              <a:buNone/>
            </a:pPr>
            <a:r>
              <a:rPr lang="en-US" sz="1600" dirty="0"/>
              <a:t>Avoid accessing sensitive information over public Wi-Fi without a </a:t>
            </a:r>
            <a:r>
              <a:rPr lang="en-US" sz="1600" b="1" dirty="0"/>
              <a:t>VPN</a:t>
            </a:r>
            <a:r>
              <a:rPr lang="en-US" sz="1600" dirty="0"/>
              <a:t> (Virtual Private Network).Use trusted networks and never connect to unsecured or unknown Wi-Fi hotspots.</a:t>
            </a:r>
          </a:p>
          <a:p>
            <a:pPr marL="0" indent="0">
              <a:buNone/>
            </a:pPr>
            <a:r>
              <a:rPr lang="en-US" sz="1600" b="1" dirty="0"/>
              <a:t>6. Device Security: Lock Screens, Auto-Timeouts, and Encryption</a:t>
            </a:r>
          </a:p>
          <a:p>
            <a:pPr marL="0" indent="0">
              <a:buNone/>
            </a:pPr>
            <a:r>
              <a:rPr lang="en-US" sz="1600" dirty="0"/>
              <a:t>Always lock your screen when away from your desk. Set devices to automatically lock after a short period of inactivity. Use encryption to protect sensitive data on your devices.</a:t>
            </a:r>
          </a:p>
          <a:p>
            <a:endParaRPr lang="en-BT" sz="1600" dirty="0"/>
          </a:p>
        </p:txBody>
      </p:sp>
      <p:pic>
        <p:nvPicPr>
          <p:cNvPr id="5" name="Picture 4">
            <a:extLst>
              <a:ext uri="{FF2B5EF4-FFF2-40B4-BE49-F238E27FC236}">
                <a16:creationId xmlns:a16="http://schemas.microsoft.com/office/drawing/2014/main" id="{4E36F685-9B13-76FA-94EF-3EF91F23AD6F}"/>
              </a:ext>
            </a:extLst>
          </p:cNvPr>
          <p:cNvPicPr>
            <a:picLocks noChangeAspect="1"/>
          </p:cNvPicPr>
          <p:nvPr/>
        </p:nvPicPr>
        <p:blipFill>
          <a:blip r:embed="rId3">
            <a:alphaModFix amt="20000"/>
          </a:blip>
          <a:stretch>
            <a:fillRect/>
          </a:stretch>
        </p:blipFill>
        <p:spPr>
          <a:xfrm>
            <a:off x="0" y="0"/>
            <a:ext cx="12192000" cy="6858001"/>
          </a:xfrm>
          <a:prstGeom prst="rect">
            <a:avLst/>
          </a:prstGeom>
        </p:spPr>
      </p:pic>
    </p:spTree>
    <p:extLst>
      <p:ext uri="{BB962C8B-B14F-4D97-AF65-F5344CB8AC3E}">
        <p14:creationId xmlns:p14="http://schemas.microsoft.com/office/powerpoint/2010/main" val="139852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9791C-1DB4-467E-EA86-3A69978ECD2A}"/>
              </a:ext>
            </a:extLst>
          </p:cNvPr>
          <p:cNvSpPr>
            <a:spLocks noGrp="1"/>
          </p:cNvSpPr>
          <p:nvPr>
            <p:ph idx="1"/>
          </p:nvPr>
        </p:nvSpPr>
        <p:spPr>
          <a:xfrm>
            <a:off x="838200" y="293511"/>
            <a:ext cx="10515600" cy="5883452"/>
          </a:xfrm>
        </p:spPr>
        <p:txBody>
          <a:bodyPr>
            <a:normAutofit fontScale="62500" lnSpcReduction="20000"/>
          </a:bodyPr>
          <a:lstStyle/>
          <a:p>
            <a:pPr marL="0" indent="0">
              <a:buNone/>
            </a:pPr>
            <a:r>
              <a:rPr lang="en-US" b="1" dirty="0"/>
              <a:t>Handling Sensitive Information</a:t>
            </a:r>
          </a:p>
          <a:p>
            <a:pPr marL="0" indent="0">
              <a:buNone/>
            </a:pPr>
            <a:r>
              <a:rPr lang="en-US" b="1" dirty="0"/>
              <a:t>1. Data Classification: What is Confidential vs. Public</a:t>
            </a:r>
          </a:p>
          <a:p>
            <a:pPr marL="0" indent="0">
              <a:buNone/>
            </a:pPr>
            <a:r>
              <a:rPr lang="en-US" b="1" dirty="0"/>
              <a:t>Confidential Data:</a:t>
            </a:r>
            <a:r>
              <a:rPr lang="en-US" dirty="0"/>
              <a:t> Information that must be protected due to legal, privacy, or business reasons. Examples include employee records, financial reports, passwords, and client details.</a:t>
            </a:r>
          </a:p>
          <a:p>
            <a:pPr marL="0" indent="0">
              <a:buNone/>
            </a:pPr>
            <a:r>
              <a:rPr lang="en-US" b="1" dirty="0"/>
              <a:t>Public Data:</a:t>
            </a:r>
            <a:r>
              <a:rPr lang="en-US" dirty="0"/>
              <a:t> Information approved for sharing with the general public, such as marketing materials or published reports.</a:t>
            </a:r>
          </a:p>
          <a:p>
            <a:pPr marL="0" indent="0">
              <a:buNone/>
            </a:pPr>
            <a:r>
              <a:rPr lang="en-US" b="1" dirty="0"/>
              <a:t>2. Secure File Storage and Sharing</a:t>
            </a:r>
          </a:p>
          <a:p>
            <a:pPr marL="0" indent="0">
              <a:buNone/>
            </a:pPr>
            <a:r>
              <a:rPr lang="en-US" dirty="0"/>
              <a:t>Store confidential files in secure, access-controlled locations (e.g., encrypted drives, secure cloud storage).</a:t>
            </a:r>
          </a:p>
          <a:p>
            <a:pPr marL="0" indent="0">
              <a:buNone/>
            </a:pPr>
            <a:r>
              <a:rPr lang="en-US" dirty="0"/>
              <a:t>Use approved methods for sharing sensitive files, like encrypted email or secure file transfer platforms.</a:t>
            </a:r>
          </a:p>
          <a:p>
            <a:pPr marL="0" indent="0">
              <a:buNone/>
            </a:pPr>
            <a:r>
              <a:rPr lang="en-US" dirty="0"/>
              <a:t>Avoid using personal USB drives or unauthorized cloud services.</a:t>
            </a:r>
          </a:p>
          <a:p>
            <a:pPr marL="0" indent="0">
              <a:buNone/>
            </a:pPr>
            <a:r>
              <a:rPr lang="en-US" b="1" dirty="0"/>
              <a:t>3. Proper Document Handling (Printing, Shredding, Disposal)</a:t>
            </a:r>
          </a:p>
          <a:p>
            <a:pPr marL="0" indent="0">
              <a:buNone/>
            </a:pPr>
            <a:r>
              <a:rPr lang="en-US" dirty="0"/>
              <a:t>Print confidential documents only when necessary and retrieve them immediately.</a:t>
            </a:r>
          </a:p>
          <a:p>
            <a:pPr marL="0" indent="0">
              <a:buNone/>
            </a:pPr>
            <a:r>
              <a:rPr lang="en-US" dirty="0"/>
              <a:t>Use secure printers or print release systems where possible.</a:t>
            </a:r>
          </a:p>
          <a:p>
            <a:pPr marL="0" indent="0">
              <a:buNone/>
            </a:pPr>
            <a:r>
              <a:rPr lang="en-US" dirty="0"/>
              <a:t>Shred or use secure disposal bins for any sensitive paper documents.</a:t>
            </a:r>
          </a:p>
          <a:p>
            <a:pPr marL="0" indent="0">
              <a:buNone/>
            </a:pPr>
            <a:r>
              <a:rPr lang="en-US" dirty="0"/>
              <a:t>Never discard confidential documents in regular trash.</a:t>
            </a:r>
          </a:p>
          <a:p>
            <a:pPr marL="0" indent="0">
              <a:buNone/>
            </a:pPr>
            <a:r>
              <a:rPr lang="en-US" b="1" dirty="0"/>
              <a:t>4. Protecting Personally Identifiable Information (PII)</a:t>
            </a:r>
          </a:p>
          <a:p>
            <a:pPr marL="0" indent="0">
              <a:buNone/>
            </a:pPr>
            <a:r>
              <a:rPr lang="en-US" dirty="0"/>
              <a:t>PII includes data like names, addresses, social security numbers, and phone numbers.</a:t>
            </a:r>
          </a:p>
          <a:p>
            <a:pPr marL="0" indent="0">
              <a:buNone/>
            </a:pPr>
            <a:r>
              <a:rPr lang="en-US" dirty="0"/>
              <a:t>Handle PII carefully to avoid unauthorized access or accidental disclosure.</a:t>
            </a:r>
          </a:p>
          <a:p>
            <a:pPr marL="0" indent="0">
              <a:buNone/>
            </a:pPr>
            <a:r>
              <a:rPr lang="en-US" dirty="0"/>
              <a:t>Follow organizational guidelines for collecting, storing, and sharing PII.</a:t>
            </a:r>
          </a:p>
          <a:p>
            <a:pPr marL="0" indent="0">
              <a:buNone/>
            </a:pPr>
            <a:endParaRPr lang="en-BT" dirty="0"/>
          </a:p>
        </p:txBody>
      </p:sp>
      <p:pic>
        <p:nvPicPr>
          <p:cNvPr id="5" name="Picture 4">
            <a:extLst>
              <a:ext uri="{FF2B5EF4-FFF2-40B4-BE49-F238E27FC236}">
                <a16:creationId xmlns:a16="http://schemas.microsoft.com/office/drawing/2014/main" id="{242862B7-EE74-8A90-F47E-25B7DC63374C}"/>
              </a:ext>
            </a:extLst>
          </p:cNvPr>
          <p:cNvPicPr>
            <a:picLocks noChangeAspect="1"/>
          </p:cNvPicPr>
          <p:nvPr/>
        </p:nvPicPr>
        <p:blipFill>
          <a:blip r:embed="rId2">
            <a:alphaModFix amt="39000"/>
          </a:blip>
          <a:stretch>
            <a:fillRect/>
          </a:stretch>
        </p:blipFill>
        <p:spPr>
          <a:xfrm>
            <a:off x="10247871" y="0"/>
            <a:ext cx="1944130" cy="6858000"/>
          </a:xfrm>
          <a:prstGeom prst="rect">
            <a:avLst/>
          </a:prstGeom>
        </p:spPr>
      </p:pic>
    </p:spTree>
    <p:extLst>
      <p:ext uri="{BB962C8B-B14F-4D97-AF65-F5344CB8AC3E}">
        <p14:creationId xmlns:p14="http://schemas.microsoft.com/office/powerpoint/2010/main" val="60312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1CE0D-5330-9C85-9B88-7F13401ACFEB}"/>
              </a:ext>
            </a:extLst>
          </p:cNvPr>
          <p:cNvSpPr>
            <a:spLocks noGrp="1"/>
          </p:cNvSpPr>
          <p:nvPr>
            <p:ph idx="1"/>
          </p:nvPr>
        </p:nvSpPr>
        <p:spPr>
          <a:xfrm>
            <a:off x="838200" y="259644"/>
            <a:ext cx="10515600" cy="6312430"/>
          </a:xfrm>
        </p:spPr>
        <p:txBody>
          <a:bodyPr>
            <a:normAutofit fontScale="55000" lnSpcReduction="20000"/>
          </a:bodyPr>
          <a:lstStyle/>
          <a:p>
            <a:pPr marL="0" indent="0">
              <a:buNone/>
            </a:pPr>
            <a:endParaRPr lang="en-US" sz="2900" b="1" dirty="0"/>
          </a:p>
          <a:p>
            <a:pPr marL="0" indent="0">
              <a:buNone/>
            </a:pPr>
            <a:r>
              <a:rPr lang="en-US" sz="3600" b="1" dirty="0"/>
              <a:t>Device and Network Security</a:t>
            </a:r>
          </a:p>
          <a:p>
            <a:pPr marL="0" indent="0">
              <a:buNone/>
            </a:pPr>
            <a:endParaRPr lang="en-US" sz="2900" b="1" dirty="0"/>
          </a:p>
          <a:p>
            <a:pPr marL="0" indent="0">
              <a:buNone/>
            </a:pPr>
            <a:r>
              <a:rPr lang="en-US" sz="2900" b="1" dirty="0"/>
              <a:t>1. Secure Use of Mobile Devices</a:t>
            </a:r>
          </a:p>
          <a:p>
            <a:pPr marL="0" indent="0">
              <a:buNone/>
            </a:pPr>
            <a:r>
              <a:rPr lang="en-US" sz="2900" dirty="0"/>
              <a:t>Always lock your phone, tablet, or laptop with a strong password or biometric security (fingerprint, face ID).</a:t>
            </a:r>
          </a:p>
          <a:p>
            <a:pPr marL="0" indent="0">
              <a:buNone/>
            </a:pPr>
            <a:r>
              <a:rPr lang="en-US" sz="2900" dirty="0"/>
              <a:t>Keep your devices updated with the latest software and security patches.</a:t>
            </a:r>
          </a:p>
          <a:p>
            <a:pPr marL="0" indent="0">
              <a:buNone/>
            </a:pPr>
            <a:r>
              <a:rPr lang="en-US" sz="2900" dirty="0"/>
              <a:t>Avoid downloading apps or software from untrusted sources.</a:t>
            </a:r>
          </a:p>
          <a:p>
            <a:pPr marL="0" indent="0">
              <a:buNone/>
            </a:pPr>
            <a:r>
              <a:rPr lang="en-US" sz="2900" dirty="0"/>
              <a:t>Enable device encryption if available to protect data stored on your device.</a:t>
            </a:r>
          </a:p>
          <a:p>
            <a:pPr marL="0" indent="0">
              <a:buNone/>
            </a:pPr>
            <a:r>
              <a:rPr lang="en-US" sz="2900" b="1" dirty="0"/>
              <a:t>2. Avoiding Unauthorized USBs and Devices</a:t>
            </a:r>
          </a:p>
          <a:p>
            <a:pPr marL="0" indent="0">
              <a:buNone/>
            </a:pPr>
            <a:r>
              <a:rPr lang="en-US" sz="2900" dirty="0"/>
              <a:t>Never plug in unknown USB drives or external devices—they may contain malware.</a:t>
            </a:r>
          </a:p>
          <a:p>
            <a:pPr marL="0" indent="0">
              <a:buNone/>
            </a:pPr>
            <a:r>
              <a:rPr lang="en-US" sz="2900" dirty="0"/>
              <a:t>Use only organization-approved devices for work purposes.</a:t>
            </a:r>
          </a:p>
          <a:p>
            <a:pPr marL="0" indent="0">
              <a:buNone/>
            </a:pPr>
            <a:r>
              <a:rPr lang="en-US" sz="2900" dirty="0"/>
              <a:t>Report any lost or found devices to IT immediately.</a:t>
            </a:r>
          </a:p>
          <a:p>
            <a:pPr marL="0" indent="0">
              <a:buNone/>
            </a:pPr>
            <a:r>
              <a:rPr lang="en-US" sz="2900" b="1" dirty="0"/>
              <a:t>3. VPN Usage for Remote Work</a:t>
            </a:r>
          </a:p>
          <a:p>
            <a:pPr marL="0" indent="0">
              <a:buNone/>
            </a:pPr>
            <a:r>
              <a:rPr lang="en-US" sz="2900" dirty="0"/>
              <a:t>Use a </a:t>
            </a:r>
            <a:r>
              <a:rPr lang="en-US" sz="2900" b="1" dirty="0"/>
              <a:t>Virtual Private Network (VPN)</a:t>
            </a:r>
            <a:r>
              <a:rPr lang="en-US" sz="2900" dirty="0"/>
              <a:t> when accessing organizational systems from outside the office.</a:t>
            </a:r>
          </a:p>
          <a:p>
            <a:pPr marL="0" indent="0">
              <a:buNone/>
            </a:pPr>
            <a:r>
              <a:rPr lang="en-US" sz="2900" dirty="0"/>
              <a:t>VPNs encrypt your internet connection, ensuring data privacy and security over public or untrusted networks.</a:t>
            </a:r>
          </a:p>
          <a:p>
            <a:pPr marL="0" indent="0">
              <a:buNone/>
            </a:pPr>
            <a:r>
              <a:rPr lang="en-US" sz="2900" dirty="0"/>
              <a:t>Always connect to the VPN before accessing work files or emails remotely.</a:t>
            </a:r>
          </a:p>
          <a:p>
            <a:pPr marL="0" indent="0">
              <a:buNone/>
            </a:pPr>
            <a:r>
              <a:rPr lang="en-US" sz="2900" b="1" dirty="0"/>
              <a:t>4. Risks of Public Wi-Fi and How to Stay Secure</a:t>
            </a:r>
          </a:p>
          <a:p>
            <a:pPr marL="0" indent="0">
              <a:buNone/>
            </a:pPr>
            <a:r>
              <a:rPr lang="en-US" sz="2900" dirty="0"/>
              <a:t>Public Wi-Fi networks are often unsecured and can be exploited by attackers to intercept data.</a:t>
            </a:r>
          </a:p>
          <a:p>
            <a:pPr marL="0" indent="0">
              <a:buNone/>
            </a:pPr>
            <a:r>
              <a:rPr lang="en-US" sz="2900" dirty="0"/>
              <a:t>Avoid accessing sensitive information or logging into work accounts over public Wi-Fi without a VPN.</a:t>
            </a:r>
          </a:p>
          <a:p>
            <a:pPr marL="0" indent="0">
              <a:buNone/>
            </a:pPr>
            <a:r>
              <a:rPr lang="en-US" sz="2900" dirty="0"/>
              <a:t>If you must use public Wi-Fi, connect through a trusted VPN service and avoid sharing sensitive data.</a:t>
            </a:r>
          </a:p>
          <a:p>
            <a:pPr marL="0" indent="0">
              <a:buNone/>
            </a:pPr>
            <a:r>
              <a:rPr lang="en-US" sz="2900" dirty="0"/>
              <a:t>Turn off automatic Wi-Fi connections to prevent your device from joining unsafe networks unknowingly</a:t>
            </a:r>
            <a:r>
              <a:rPr lang="en-US" dirty="0"/>
              <a:t>.</a:t>
            </a:r>
          </a:p>
          <a:p>
            <a:endParaRPr lang="en-BT" dirty="0"/>
          </a:p>
        </p:txBody>
      </p:sp>
      <p:pic>
        <p:nvPicPr>
          <p:cNvPr id="7" name="Picture 6">
            <a:extLst>
              <a:ext uri="{FF2B5EF4-FFF2-40B4-BE49-F238E27FC236}">
                <a16:creationId xmlns:a16="http://schemas.microsoft.com/office/drawing/2014/main" id="{EF7D1566-FA8F-3A81-C9B8-468AC78DF91B}"/>
              </a:ext>
            </a:extLst>
          </p:cNvPr>
          <p:cNvPicPr>
            <a:picLocks noChangeAspect="1"/>
          </p:cNvPicPr>
          <p:nvPr/>
        </p:nvPicPr>
        <p:blipFill>
          <a:blip r:embed="rId2">
            <a:alphaModFix amt="17000"/>
          </a:blip>
          <a:stretch>
            <a:fillRect/>
          </a:stretch>
        </p:blipFill>
        <p:spPr>
          <a:xfrm>
            <a:off x="0" y="1"/>
            <a:ext cx="12192000" cy="6858000"/>
          </a:xfrm>
          <a:prstGeom prst="rect">
            <a:avLst/>
          </a:prstGeom>
        </p:spPr>
      </p:pic>
    </p:spTree>
    <p:extLst>
      <p:ext uri="{BB962C8B-B14F-4D97-AF65-F5344CB8AC3E}">
        <p14:creationId xmlns:p14="http://schemas.microsoft.com/office/powerpoint/2010/main" val="237655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20806-7851-F2EE-BFFF-B2BBFC214E96}"/>
              </a:ext>
            </a:extLst>
          </p:cNvPr>
          <p:cNvSpPr>
            <a:spLocks noGrp="1"/>
          </p:cNvSpPr>
          <p:nvPr>
            <p:ph idx="1"/>
          </p:nvPr>
        </p:nvSpPr>
        <p:spPr>
          <a:xfrm>
            <a:off x="838200" y="372533"/>
            <a:ext cx="9978736" cy="5804430"/>
          </a:xfrm>
        </p:spPr>
        <p:txBody>
          <a:bodyPr>
            <a:normAutofit fontScale="55000" lnSpcReduction="20000"/>
          </a:bodyPr>
          <a:lstStyle/>
          <a:p>
            <a:pPr marL="0" indent="0">
              <a:buNone/>
            </a:pPr>
            <a:r>
              <a:rPr lang="en-US" b="1" dirty="0"/>
              <a:t>Social Engineering and Insider Threat Awareness</a:t>
            </a:r>
          </a:p>
          <a:p>
            <a:pPr marL="0" indent="0">
              <a:buNone/>
            </a:pPr>
            <a:r>
              <a:rPr lang="en-US" b="1" dirty="0"/>
              <a:t>1. What is Social Engineering?</a:t>
            </a:r>
          </a:p>
          <a:p>
            <a:pPr marL="0" indent="0">
              <a:buNone/>
            </a:pPr>
            <a:r>
              <a:rPr lang="en-US" dirty="0"/>
              <a:t>Social engineering is a manipulation technique where attackers trick individuals into revealing confidential information or performing actions that compromise security.</a:t>
            </a:r>
          </a:p>
          <a:p>
            <a:pPr marL="0" indent="0">
              <a:buNone/>
            </a:pPr>
            <a:r>
              <a:rPr lang="en-US" dirty="0"/>
              <a:t>It exploits human psychology rather than technical vulnerabilities.</a:t>
            </a:r>
          </a:p>
          <a:p>
            <a:pPr marL="0" indent="0">
              <a:buNone/>
            </a:pPr>
            <a:r>
              <a:rPr lang="en-US" b="1" dirty="0"/>
              <a:t>2. Examples of Social Engineering Attacks</a:t>
            </a:r>
          </a:p>
          <a:p>
            <a:pPr marL="0" indent="0">
              <a:buNone/>
            </a:pPr>
            <a:r>
              <a:rPr lang="en-US" b="1" dirty="0"/>
              <a:t>Phishing Emails:</a:t>
            </a:r>
            <a:r>
              <a:rPr lang="en-US" dirty="0"/>
              <a:t> Fake emails pretending to be from trusted sources asking for passwords or personal info.</a:t>
            </a:r>
          </a:p>
          <a:p>
            <a:pPr marL="0" indent="0">
              <a:buNone/>
            </a:pPr>
            <a:r>
              <a:rPr lang="en-US" b="1" dirty="0"/>
              <a:t>Pretexting:</a:t>
            </a:r>
            <a:r>
              <a:rPr lang="en-US" dirty="0"/>
              <a:t> Attackers create a fabricated scenario (e.g., pretending to be IT support) to gain access to sensitive data.</a:t>
            </a:r>
          </a:p>
          <a:p>
            <a:pPr marL="0" indent="0">
              <a:buNone/>
            </a:pPr>
            <a:r>
              <a:rPr lang="en-US" b="1" dirty="0"/>
              <a:t>Baiting:</a:t>
            </a:r>
            <a:r>
              <a:rPr lang="en-US" dirty="0"/>
              <a:t> Offering something enticing (like free software or a USB drive) to lure victims into a trap.</a:t>
            </a:r>
          </a:p>
          <a:p>
            <a:pPr marL="0" indent="0">
              <a:buNone/>
            </a:pPr>
            <a:r>
              <a:rPr lang="en-US" b="1" dirty="0"/>
              <a:t>Tailgating:</a:t>
            </a:r>
            <a:r>
              <a:rPr lang="en-US" dirty="0"/>
              <a:t> Following authorized personnel into restricted areas without proper credentials.</a:t>
            </a:r>
          </a:p>
          <a:p>
            <a:pPr marL="0" indent="0">
              <a:buNone/>
            </a:pPr>
            <a:r>
              <a:rPr lang="en-US" b="1" dirty="0"/>
              <a:t>3. Recognizing and Reporting Suspicious Behavior</a:t>
            </a:r>
          </a:p>
          <a:p>
            <a:pPr marL="0" indent="0">
              <a:buNone/>
            </a:pPr>
            <a:r>
              <a:rPr lang="en-US" dirty="0"/>
              <a:t>Be cautious of unsolicited requests for sensitive information, urgent demands, or unusual instructions.</a:t>
            </a:r>
          </a:p>
          <a:p>
            <a:pPr marL="0" indent="0">
              <a:buNone/>
            </a:pPr>
            <a:r>
              <a:rPr lang="en-US" dirty="0"/>
              <a:t>Verify identities before sharing any information or granting access.</a:t>
            </a:r>
          </a:p>
          <a:p>
            <a:pPr marL="0" indent="0">
              <a:buNone/>
            </a:pPr>
            <a:r>
              <a:rPr lang="en-US" dirty="0"/>
              <a:t>Report any suspicious calls, emails, or behavior immediately to your security or IT team.</a:t>
            </a:r>
          </a:p>
          <a:p>
            <a:pPr marL="0" indent="0">
              <a:buNone/>
            </a:pPr>
            <a:r>
              <a:rPr lang="en-US" b="1" dirty="0"/>
              <a:t>4. How to Protect Yourself from Insider Threats</a:t>
            </a:r>
          </a:p>
          <a:p>
            <a:pPr marL="0" indent="0">
              <a:buNone/>
            </a:pPr>
            <a:r>
              <a:rPr lang="en-US" dirty="0"/>
              <a:t>Insider threats come from employees or contractors who misuse access either intentionally or unintentionally.</a:t>
            </a:r>
          </a:p>
          <a:p>
            <a:pPr marL="0" indent="0">
              <a:buNone/>
            </a:pPr>
            <a:r>
              <a:rPr lang="en-US" dirty="0"/>
              <a:t>Follow the principle of least privilege—only access data needed for your role.</a:t>
            </a:r>
          </a:p>
          <a:p>
            <a:pPr marL="0" indent="0">
              <a:buNone/>
            </a:pPr>
            <a:r>
              <a:rPr lang="en-US" dirty="0"/>
              <a:t>Safeguard your login credentials; never share passwords or access cards.</a:t>
            </a:r>
          </a:p>
          <a:p>
            <a:pPr marL="0" indent="0">
              <a:buNone/>
            </a:pPr>
            <a:r>
              <a:rPr lang="en-US" dirty="0"/>
              <a:t>Report any unusual behavior or policy violations by colleagues promptly.</a:t>
            </a:r>
          </a:p>
        </p:txBody>
      </p:sp>
      <p:pic>
        <p:nvPicPr>
          <p:cNvPr id="5" name="Picture 4">
            <a:extLst>
              <a:ext uri="{FF2B5EF4-FFF2-40B4-BE49-F238E27FC236}">
                <a16:creationId xmlns:a16="http://schemas.microsoft.com/office/drawing/2014/main" id="{C2E54E96-09C7-BED3-ED84-C9F9ED09685D}"/>
              </a:ext>
            </a:extLst>
          </p:cNvPr>
          <p:cNvPicPr>
            <a:picLocks noChangeAspect="1"/>
          </p:cNvPicPr>
          <p:nvPr/>
        </p:nvPicPr>
        <p:blipFill>
          <a:blip r:embed="rId2">
            <a:alphaModFix amt="12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385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9F59E9-D5B4-31A5-64E4-92BC4A1C8B93}"/>
              </a:ext>
            </a:extLst>
          </p:cNvPr>
          <p:cNvSpPr>
            <a:spLocks noGrp="1"/>
          </p:cNvSpPr>
          <p:nvPr>
            <p:ph idx="1"/>
          </p:nvPr>
        </p:nvSpPr>
        <p:spPr>
          <a:xfrm>
            <a:off x="838200" y="372533"/>
            <a:ext cx="10515600" cy="5804430"/>
          </a:xfrm>
        </p:spPr>
        <p:txBody>
          <a:bodyPr>
            <a:normAutofit fontScale="47500" lnSpcReduction="20000"/>
          </a:bodyPr>
          <a:lstStyle/>
          <a:p>
            <a:pPr marL="0" indent="0">
              <a:buNone/>
            </a:pPr>
            <a:r>
              <a:rPr lang="en-US" b="1" dirty="0"/>
              <a:t>Emerging Cybersecurity Trends</a:t>
            </a:r>
          </a:p>
          <a:p>
            <a:pPr marL="0" indent="0">
              <a:buNone/>
            </a:pPr>
            <a:r>
              <a:rPr lang="en-US" b="1" dirty="0"/>
              <a:t>1. Artificial Intelligence (AI) and Machine Learning (ML) in Cyber Defense and Attacks</a:t>
            </a:r>
          </a:p>
          <a:p>
            <a:pPr marL="0" indent="0">
              <a:buNone/>
            </a:pPr>
            <a:r>
              <a:rPr lang="en-US" b="1" dirty="0"/>
              <a:t>In Defense:</a:t>
            </a:r>
            <a:r>
              <a:rPr lang="en-US" dirty="0"/>
              <a:t> AI and ML help detect unusual patterns and automate threat detection faster than humans. They analyze vast amounts of data to identify cyber threats in real-time.</a:t>
            </a:r>
          </a:p>
          <a:p>
            <a:pPr marL="0" indent="0">
              <a:buNone/>
            </a:pPr>
            <a:r>
              <a:rPr lang="en-US" b="1" dirty="0"/>
              <a:t>In Attacks:</a:t>
            </a:r>
            <a:r>
              <a:rPr lang="en-US" dirty="0"/>
              <a:t> Cybercriminals use AI to create sophisticated phishing emails, evade detection, and launch automated attacks, making defenses more challenging.</a:t>
            </a:r>
          </a:p>
          <a:p>
            <a:pPr marL="0" indent="0">
              <a:buNone/>
            </a:pPr>
            <a:r>
              <a:rPr lang="en-US" b="1" dirty="0"/>
              <a:t>2. Zero Trust Security Model Overview</a:t>
            </a:r>
          </a:p>
          <a:p>
            <a:pPr marL="0" indent="0">
              <a:buNone/>
            </a:pPr>
            <a:r>
              <a:rPr lang="en-US" dirty="0"/>
              <a:t>The </a:t>
            </a:r>
            <a:r>
              <a:rPr lang="en-US" b="1" dirty="0"/>
              <a:t>Zero Trust model</a:t>
            </a:r>
            <a:r>
              <a:rPr lang="en-US" dirty="0"/>
              <a:t> means "never trust, always verify."</a:t>
            </a:r>
          </a:p>
          <a:p>
            <a:pPr marL="0" indent="0">
              <a:buNone/>
            </a:pPr>
            <a:r>
              <a:rPr lang="en-US" dirty="0"/>
              <a:t>Every user or device, inside or outside the network, must be authenticated and authorized before accessing resources.</a:t>
            </a:r>
          </a:p>
          <a:p>
            <a:pPr marL="0" indent="0">
              <a:buNone/>
            </a:pPr>
            <a:r>
              <a:rPr lang="en-US" dirty="0"/>
              <a:t>This reduces risk from compromised accounts or devices by limiting access strictly to what is necessary.</a:t>
            </a:r>
          </a:p>
          <a:p>
            <a:pPr marL="0" indent="0">
              <a:buNone/>
            </a:pPr>
            <a:r>
              <a:rPr lang="en-US" b="1" dirty="0"/>
              <a:t>3. Cloud Security Basics</a:t>
            </a:r>
          </a:p>
          <a:p>
            <a:pPr marL="0" indent="0">
              <a:buNone/>
            </a:pPr>
            <a:r>
              <a:rPr lang="en-US" dirty="0"/>
              <a:t>More organizations use cloud services to store data and run applications.</a:t>
            </a:r>
          </a:p>
          <a:p>
            <a:pPr marL="0" indent="0">
              <a:buNone/>
            </a:pPr>
            <a:r>
              <a:rPr lang="en-US" dirty="0"/>
              <a:t>Cloud security focuses on protecting data and systems in the cloud from breaches, misconfigurations, and unauthorized access.</a:t>
            </a:r>
          </a:p>
          <a:p>
            <a:pPr marL="0" indent="0">
              <a:buNone/>
            </a:pPr>
            <a:r>
              <a:rPr lang="en-US" dirty="0"/>
              <a:t>Staff should use strong passwords, enable multi-factor authentication, and be cautious with sharing cloud-based files.</a:t>
            </a:r>
          </a:p>
          <a:p>
            <a:pPr marL="0" indent="0">
              <a:buNone/>
            </a:pPr>
            <a:r>
              <a:rPr lang="en-US" b="1" dirty="0"/>
              <a:t>4. Internet of Things (IoT) Security Risks</a:t>
            </a:r>
          </a:p>
          <a:p>
            <a:pPr marL="0" indent="0">
              <a:buNone/>
            </a:pPr>
            <a:r>
              <a:rPr lang="en-US" dirty="0"/>
              <a:t>IoT devices include smart printers, cameras, and sensors connected to the network.</a:t>
            </a:r>
          </a:p>
          <a:p>
            <a:pPr marL="0" indent="0">
              <a:buNone/>
            </a:pPr>
            <a:r>
              <a:rPr lang="en-US" dirty="0"/>
              <a:t>These devices can be weak points for cyberattacks if not properly secured.</a:t>
            </a:r>
          </a:p>
          <a:p>
            <a:pPr marL="0" indent="0">
              <a:buNone/>
            </a:pPr>
            <a:r>
              <a:rPr lang="en-US" dirty="0"/>
              <a:t>Always follow guidelines to secure IoT devices, including updating firmware and changing default passwords.</a:t>
            </a:r>
          </a:p>
          <a:p>
            <a:pPr marL="0" indent="0">
              <a:buNone/>
            </a:pPr>
            <a:r>
              <a:rPr lang="en-US" b="1" dirty="0"/>
              <a:t>5. Cybersecurity in Remote and Hybrid Work Environments</a:t>
            </a:r>
          </a:p>
          <a:p>
            <a:pPr marL="0" indent="0">
              <a:buNone/>
            </a:pPr>
            <a:r>
              <a:rPr lang="en-US" dirty="0"/>
              <a:t>Remote work increases reliance on personal devices and home networks, which may be less secure.</a:t>
            </a:r>
          </a:p>
          <a:p>
            <a:pPr marL="0" indent="0">
              <a:buNone/>
            </a:pPr>
            <a:r>
              <a:rPr lang="en-US" dirty="0"/>
              <a:t>Use VPNs, secure Wi-Fi, and company-approved devices for work.</a:t>
            </a:r>
          </a:p>
          <a:p>
            <a:pPr marL="0" indent="0">
              <a:buNone/>
            </a:pPr>
            <a:r>
              <a:rPr lang="en-US" dirty="0"/>
              <a:t>Be extra vigilant about phishing scams and social engineering attacks targeting remote workers.</a:t>
            </a:r>
          </a:p>
        </p:txBody>
      </p:sp>
      <p:pic>
        <p:nvPicPr>
          <p:cNvPr id="5" name="Picture 4">
            <a:extLst>
              <a:ext uri="{FF2B5EF4-FFF2-40B4-BE49-F238E27FC236}">
                <a16:creationId xmlns:a16="http://schemas.microsoft.com/office/drawing/2014/main" id="{815A966B-06CA-A060-BCAE-9D59DA54C2AF}"/>
              </a:ext>
            </a:extLst>
          </p:cNvPr>
          <p:cNvPicPr>
            <a:picLocks noChangeAspect="1"/>
          </p:cNvPicPr>
          <p:nvPr/>
        </p:nvPicPr>
        <p:blipFill>
          <a:blip r:embed="rId2">
            <a:alphaModFix amt="16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3657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1978</Words>
  <Application>Microsoft Macintosh PowerPoint</Application>
  <PresentationFormat>Widescreen</PresentationFormat>
  <Paragraphs>162</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Bernard MT Condensed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3</cp:revision>
  <dcterms:created xsi:type="dcterms:W3CDTF">2025-05-28T04:15:29Z</dcterms:created>
  <dcterms:modified xsi:type="dcterms:W3CDTF">2025-05-28T10:22:05Z</dcterms:modified>
</cp:coreProperties>
</file>